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7" r:id="rId5"/>
    <p:sldId id="278" r:id="rId6"/>
    <p:sldId id="280" r:id="rId7"/>
    <p:sldId id="259" r:id="rId8"/>
    <p:sldId id="279" r:id="rId9"/>
    <p:sldId id="260" r:id="rId10"/>
    <p:sldId id="262" r:id="rId11"/>
    <p:sldId id="283" r:id="rId12"/>
    <p:sldId id="261" r:id="rId13"/>
    <p:sldId id="285" r:id="rId14"/>
    <p:sldId id="281" r:id="rId15"/>
    <p:sldId id="263" r:id="rId16"/>
    <p:sldId id="264" r:id="rId17"/>
    <p:sldId id="275" r:id="rId18"/>
    <p:sldId id="276" r:id="rId19"/>
    <p:sldId id="265" r:id="rId20"/>
    <p:sldId id="267" r:id="rId21"/>
    <p:sldId id="268" r:id="rId22"/>
    <p:sldId id="274" r:id="rId23"/>
    <p:sldId id="269" r:id="rId24"/>
    <p:sldId id="270" r:id="rId25"/>
    <p:sldId id="271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50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997898-DDB5-467E-8FAF-AB5DD53A20E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489B17-EF26-498B-AF8A-E69730C921B3}">
      <dgm:prSet/>
      <dgm:spPr/>
      <dgm:t>
        <a:bodyPr/>
        <a:lstStyle/>
        <a:p>
          <a:r>
            <a:rPr lang="en-US" dirty="0"/>
            <a:t>Only </a:t>
          </a:r>
          <a:r>
            <a:rPr lang="en-US" b="1" dirty="0"/>
            <a:t>few </a:t>
          </a:r>
          <a:r>
            <a:rPr lang="en-US" b="1" dirty="0" err="1"/>
            <a:t>qbits</a:t>
          </a:r>
          <a:r>
            <a:rPr lang="en-US" b="1" dirty="0"/>
            <a:t> available </a:t>
          </a:r>
          <a:r>
            <a:rPr lang="en-US" dirty="0"/>
            <a:t>on physical devices (IBM: 127 qubits; NASA/Google, 72) </a:t>
          </a:r>
        </a:p>
      </dgm:t>
    </dgm:pt>
    <dgm:pt modelId="{7E12EB95-9F1B-4980-B46F-A68A1E5ADB68}" type="parTrans" cxnId="{04B454AD-F2E6-4D44-9925-033F7F38F5AB}">
      <dgm:prSet/>
      <dgm:spPr/>
      <dgm:t>
        <a:bodyPr/>
        <a:lstStyle/>
        <a:p>
          <a:endParaRPr lang="en-US"/>
        </a:p>
      </dgm:t>
    </dgm:pt>
    <dgm:pt modelId="{FD3A9C5B-36FC-4A1F-A51C-4B6F3F961219}" type="sibTrans" cxnId="{04B454AD-F2E6-4D44-9925-033F7F38F5AB}">
      <dgm:prSet/>
      <dgm:spPr/>
      <dgm:t>
        <a:bodyPr/>
        <a:lstStyle/>
        <a:p>
          <a:endParaRPr lang="en-US"/>
        </a:p>
      </dgm:t>
    </dgm:pt>
    <dgm:pt modelId="{55B8B5DB-F497-410B-B12F-9AC7BC00B849}">
      <dgm:prSet/>
      <dgm:spPr/>
      <dgm:t>
        <a:bodyPr/>
        <a:lstStyle/>
        <a:p>
          <a:r>
            <a:rPr lang="en-US"/>
            <a:t>Not all gates available, they must be emulated (</a:t>
          </a:r>
          <a:r>
            <a:rPr lang="en-US" b="1"/>
            <a:t>transpiling</a:t>
          </a:r>
          <a:r>
            <a:rPr lang="en-US"/>
            <a:t>)</a:t>
          </a:r>
        </a:p>
      </dgm:t>
    </dgm:pt>
    <dgm:pt modelId="{AC30856B-9A46-453F-95B9-05032E66DE49}" type="parTrans" cxnId="{3DBFFC52-0551-49A3-8013-DD3C1E695EED}">
      <dgm:prSet/>
      <dgm:spPr/>
      <dgm:t>
        <a:bodyPr/>
        <a:lstStyle/>
        <a:p>
          <a:endParaRPr lang="en-US"/>
        </a:p>
      </dgm:t>
    </dgm:pt>
    <dgm:pt modelId="{D12DEF84-DE66-4837-8266-2826840D0DE3}" type="sibTrans" cxnId="{3DBFFC52-0551-49A3-8013-DD3C1E695EED}">
      <dgm:prSet/>
      <dgm:spPr/>
      <dgm:t>
        <a:bodyPr/>
        <a:lstStyle/>
        <a:p>
          <a:endParaRPr lang="en-US"/>
        </a:p>
      </dgm:t>
    </dgm:pt>
    <dgm:pt modelId="{CA6170CB-9205-4D54-896B-F203399B45E3}">
      <dgm:prSet/>
      <dgm:spPr/>
      <dgm:t>
        <a:bodyPr/>
        <a:lstStyle/>
        <a:p>
          <a:r>
            <a:rPr lang="en-US" b="1" dirty="0"/>
            <a:t>No quantum memory exists. </a:t>
          </a:r>
          <a:r>
            <a:rPr lang="en-US" dirty="0"/>
            <a:t>Data must be loaded all the times (and it’s painful)</a:t>
          </a:r>
        </a:p>
      </dgm:t>
    </dgm:pt>
    <dgm:pt modelId="{95D8168F-6000-4F6C-A9F5-764F2339B064}" type="parTrans" cxnId="{EA0891D9-08B5-46C6-A7C2-1EA07AA788D0}">
      <dgm:prSet/>
      <dgm:spPr/>
      <dgm:t>
        <a:bodyPr/>
        <a:lstStyle/>
        <a:p>
          <a:endParaRPr lang="en-US"/>
        </a:p>
      </dgm:t>
    </dgm:pt>
    <dgm:pt modelId="{5B11D9A7-D669-4FEB-AA87-861E877B0984}" type="sibTrans" cxnId="{EA0891D9-08B5-46C6-A7C2-1EA07AA788D0}">
      <dgm:prSet/>
      <dgm:spPr/>
      <dgm:t>
        <a:bodyPr/>
        <a:lstStyle/>
        <a:p>
          <a:endParaRPr lang="en-US"/>
        </a:p>
      </dgm:t>
    </dgm:pt>
    <dgm:pt modelId="{EF2A10F5-FFA3-407E-BE2A-1A2B91D64388}">
      <dgm:prSet/>
      <dgm:spPr/>
      <dgm:t>
        <a:bodyPr/>
        <a:lstStyle/>
        <a:p>
          <a:r>
            <a:rPr lang="en-US"/>
            <a:t>Relatively few quantum algorithms exist.</a:t>
          </a:r>
        </a:p>
      </dgm:t>
    </dgm:pt>
    <dgm:pt modelId="{FEEC1304-39F3-4155-81CD-7D2EEF3F6B54}" type="parTrans" cxnId="{7090C56D-1453-49E3-9627-2EE7A6E9FF92}">
      <dgm:prSet/>
      <dgm:spPr/>
      <dgm:t>
        <a:bodyPr/>
        <a:lstStyle/>
        <a:p>
          <a:endParaRPr lang="en-US"/>
        </a:p>
      </dgm:t>
    </dgm:pt>
    <dgm:pt modelId="{90866571-990D-4A8F-982D-192F8BB7DC6A}" type="sibTrans" cxnId="{7090C56D-1453-49E3-9627-2EE7A6E9FF92}">
      <dgm:prSet/>
      <dgm:spPr/>
      <dgm:t>
        <a:bodyPr/>
        <a:lstStyle/>
        <a:p>
          <a:endParaRPr lang="en-US"/>
        </a:p>
      </dgm:t>
    </dgm:pt>
    <dgm:pt modelId="{6A017890-6379-4802-BC3B-FA83E86A92EC}" type="pres">
      <dgm:prSet presAssocID="{23997898-DDB5-467E-8FAF-AB5DD53A20EB}" presName="linear" presStyleCnt="0">
        <dgm:presLayoutVars>
          <dgm:animLvl val="lvl"/>
          <dgm:resizeHandles val="exact"/>
        </dgm:presLayoutVars>
      </dgm:prSet>
      <dgm:spPr/>
    </dgm:pt>
    <dgm:pt modelId="{B38F1782-057C-497B-B8BC-52A67BEA5CFE}" type="pres">
      <dgm:prSet presAssocID="{42489B17-EF26-498B-AF8A-E69730C921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B6C171-BEB9-4EF2-9F3C-B2E5FD1853F0}" type="pres">
      <dgm:prSet presAssocID="{FD3A9C5B-36FC-4A1F-A51C-4B6F3F961219}" presName="spacer" presStyleCnt="0"/>
      <dgm:spPr/>
    </dgm:pt>
    <dgm:pt modelId="{8D68FD9C-2848-4947-8918-FFB452D3865E}" type="pres">
      <dgm:prSet presAssocID="{55B8B5DB-F497-410B-B12F-9AC7BC00B8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B5041F-ECDF-45B7-AEF7-92A740D5DA15}" type="pres">
      <dgm:prSet presAssocID="{D12DEF84-DE66-4837-8266-2826840D0DE3}" presName="spacer" presStyleCnt="0"/>
      <dgm:spPr/>
    </dgm:pt>
    <dgm:pt modelId="{E5BC6091-0B67-4C3A-B9D5-7462FC7A9B99}" type="pres">
      <dgm:prSet presAssocID="{CA6170CB-9205-4D54-896B-F203399B45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5D392C-7CE6-448F-9D1E-CECFC02794B7}" type="pres">
      <dgm:prSet presAssocID="{5B11D9A7-D669-4FEB-AA87-861E877B0984}" presName="spacer" presStyleCnt="0"/>
      <dgm:spPr/>
    </dgm:pt>
    <dgm:pt modelId="{6D66D202-BFEB-42CD-A386-A7690D54DC67}" type="pres">
      <dgm:prSet presAssocID="{EF2A10F5-FFA3-407E-BE2A-1A2B91D6438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5A8629-6BC5-40EF-904E-CA4A0E9F2604}" type="presOf" srcId="{42489B17-EF26-498B-AF8A-E69730C921B3}" destId="{B38F1782-057C-497B-B8BC-52A67BEA5CFE}" srcOrd="0" destOrd="0" presId="urn:microsoft.com/office/officeart/2005/8/layout/vList2"/>
    <dgm:cxn modelId="{6B90803B-4553-47C5-A6E6-2C81DC929E7F}" type="presOf" srcId="{23997898-DDB5-467E-8FAF-AB5DD53A20EB}" destId="{6A017890-6379-4802-BC3B-FA83E86A92EC}" srcOrd="0" destOrd="0" presId="urn:microsoft.com/office/officeart/2005/8/layout/vList2"/>
    <dgm:cxn modelId="{7090C56D-1453-49E3-9627-2EE7A6E9FF92}" srcId="{23997898-DDB5-467E-8FAF-AB5DD53A20EB}" destId="{EF2A10F5-FFA3-407E-BE2A-1A2B91D64388}" srcOrd="3" destOrd="0" parTransId="{FEEC1304-39F3-4155-81CD-7D2EEF3F6B54}" sibTransId="{90866571-990D-4A8F-982D-192F8BB7DC6A}"/>
    <dgm:cxn modelId="{3DBFFC52-0551-49A3-8013-DD3C1E695EED}" srcId="{23997898-DDB5-467E-8FAF-AB5DD53A20EB}" destId="{55B8B5DB-F497-410B-B12F-9AC7BC00B849}" srcOrd="1" destOrd="0" parTransId="{AC30856B-9A46-453F-95B9-05032E66DE49}" sibTransId="{D12DEF84-DE66-4837-8266-2826840D0DE3}"/>
    <dgm:cxn modelId="{4EAA3191-FE4F-4EB6-80A5-303B5AFA5C58}" type="presOf" srcId="{55B8B5DB-F497-410B-B12F-9AC7BC00B849}" destId="{8D68FD9C-2848-4947-8918-FFB452D3865E}" srcOrd="0" destOrd="0" presId="urn:microsoft.com/office/officeart/2005/8/layout/vList2"/>
    <dgm:cxn modelId="{4BFDDFA6-6C7A-4D04-808E-383065D8937A}" type="presOf" srcId="{CA6170CB-9205-4D54-896B-F203399B45E3}" destId="{E5BC6091-0B67-4C3A-B9D5-7462FC7A9B99}" srcOrd="0" destOrd="0" presId="urn:microsoft.com/office/officeart/2005/8/layout/vList2"/>
    <dgm:cxn modelId="{04B454AD-F2E6-4D44-9925-033F7F38F5AB}" srcId="{23997898-DDB5-467E-8FAF-AB5DD53A20EB}" destId="{42489B17-EF26-498B-AF8A-E69730C921B3}" srcOrd="0" destOrd="0" parTransId="{7E12EB95-9F1B-4980-B46F-A68A1E5ADB68}" sibTransId="{FD3A9C5B-36FC-4A1F-A51C-4B6F3F961219}"/>
    <dgm:cxn modelId="{EA0891D9-08B5-46C6-A7C2-1EA07AA788D0}" srcId="{23997898-DDB5-467E-8FAF-AB5DD53A20EB}" destId="{CA6170CB-9205-4D54-896B-F203399B45E3}" srcOrd="2" destOrd="0" parTransId="{95D8168F-6000-4F6C-A9F5-764F2339B064}" sibTransId="{5B11D9A7-D669-4FEB-AA87-861E877B0984}"/>
    <dgm:cxn modelId="{898293F5-6026-46BF-A3A4-85E713033417}" type="presOf" srcId="{EF2A10F5-FFA3-407E-BE2A-1A2B91D64388}" destId="{6D66D202-BFEB-42CD-A386-A7690D54DC67}" srcOrd="0" destOrd="0" presId="urn:microsoft.com/office/officeart/2005/8/layout/vList2"/>
    <dgm:cxn modelId="{10A03660-9C7C-47EB-BFFD-4CCEA7C69C9A}" type="presParOf" srcId="{6A017890-6379-4802-BC3B-FA83E86A92EC}" destId="{B38F1782-057C-497B-B8BC-52A67BEA5CFE}" srcOrd="0" destOrd="0" presId="urn:microsoft.com/office/officeart/2005/8/layout/vList2"/>
    <dgm:cxn modelId="{AFFB585F-9D91-46FA-8D28-BA66E65A0E1B}" type="presParOf" srcId="{6A017890-6379-4802-BC3B-FA83E86A92EC}" destId="{CCB6C171-BEB9-4EF2-9F3C-B2E5FD1853F0}" srcOrd="1" destOrd="0" presId="urn:microsoft.com/office/officeart/2005/8/layout/vList2"/>
    <dgm:cxn modelId="{360BFFFC-F845-4D46-8FDE-66A2D824D565}" type="presParOf" srcId="{6A017890-6379-4802-BC3B-FA83E86A92EC}" destId="{8D68FD9C-2848-4947-8918-FFB452D3865E}" srcOrd="2" destOrd="0" presId="urn:microsoft.com/office/officeart/2005/8/layout/vList2"/>
    <dgm:cxn modelId="{FB11CC2D-F70D-4FDC-BC45-4CC9F8D927C3}" type="presParOf" srcId="{6A017890-6379-4802-BC3B-FA83E86A92EC}" destId="{D5B5041F-ECDF-45B7-AEF7-92A740D5DA15}" srcOrd="3" destOrd="0" presId="urn:microsoft.com/office/officeart/2005/8/layout/vList2"/>
    <dgm:cxn modelId="{D3B151FD-4123-4361-A678-CFC61B97652E}" type="presParOf" srcId="{6A017890-6379-4802-BC3B-FA83E86A92EC}" destId="{E5BC6091-0B67-4C3A-B9D5-7462FC7A9B99}" srcOrd="4" destOrd="0" presId="urn:microsoft.com/office/officeart/2005/8/layout/vList2"/>
    <dgm:cxn modelId="{B1BDADA2-31C4-4A4F-8F8C-CEE34783A171}" type="presParOf" srcId="{6A017890-6379-4802-BC3B-FA83E86A92EC}" destId="{C85D392C-7CE6-448F-9D1E-CECFC02794B7}" srcOrd="5" destOrd="0" presId="urn:microsoft.com/office/officeart/2005/8/layout/vList2"/>
    <dgm:cxn modelId="{A14C38FF-F534-4625-9DFD-2EF581DF6224}" type="presParOf" srcId="{6A017890-6379-4802-BC3B-FA83E86A92EC}" destId="{6D66D202-BFEB-42CD-A386-A7690D54DC6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F2D6C-49F8-4EB6-9D4A-DAA041E0C072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AC5C6-6F31-4AC8-80AE-DA15F93F7DD5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Shoots</a:t>
          </a:r>
          <a:r>
            <a:rPr lang="en-US" dirty="0"/>
            <a:t>: the measure must be repeated many times to sample the wavefunction (remember that a measure will make it collapse)</a:t>
          </a:r>
        </a:p>
      </dgm:t>
    </dgm:pt>
    <dgm:pt modelId="{7CBAC23C-4636-48F6-A24B-DB7E02114A28}" type="parTrans" cxnId="{652FC34E-0BE6-40A4-B774-A9D676C4D1C9}">
      <dgm:prSet/>
      <dgm:spPr/>
      <dgm:t>
        <a:bodyPr/>
        <a:lstStyle/>
        <a:p>
          <a:endParaRPr lang="en-US"/>
        </a:p>
      </dgm:t>
    </dgm:pt>
    <dgm:pt modelId="{8892C6E3-2ED7-4C87-AF34-54FC8294B7D1}" type="sibTrans" cxnId="{652FC34E-0BE6-40A4-B774-A9D676C4D1C9}">
      <dgm:prSet/>
      <dgm:spPr/>
      <dgm:t>
        <a:bodyPr/>
        <a:lstStyle/>
        <a:p>
          <a:endParaRPr lang="en-US"/>
        </a:p>
      </dgm:t>
    </dgm:pt>
    <dgm:pt modelId="{3BB2EA67-FAD5-4CE8-A986-4DB6CC04C365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Noise</a:t>
          </a:r>
          <a:r>
            <a:rPr lang="en-US" dirty="0"/>
            <a:t>: when implementing a circuit, a </a:t>
          </a:r>
          <a:r>
            <a:rPr lang="en-US" i="1" dirty="0"/>
            <a:t>random gate </a:t>
          </a:r>
          <a:r>
            <a:rPr lang="en-US" dirty="0"/>
            <a:t>could be added!</a:t>
          </a:r>
        </a:p>
      </dgm:t>
    </dgm:pt>
    <dgm:pt modelId="{9662F4B3-581E-4656-8853-89D6C20942DF}" type="parTrans" cxnId="{02408C80-37EA-4691-9EDC-78C23EEA259D}">
      <dgm:prSet/>
      <dgm:spPr/>
      <dgm:t>
        <a:bodyPr/>
        <a:lstStyle/>
        <a:p>
          <a:endParaRPr lang="en-US"/>
        </a:p>
      </dgm:t>
    </dgm:pt>
    <dgm:pt modelId="{1A1D70DE-A96E-4627-86BE-E879CBAC02F1}" type="sibTrans" cxnId="{02408C80-37EA-4691-9EDC-78C23EEA259D}">
      <dgm:prSet/>
      <dgm:spPr/>
      <dgm:t>
        <a:bodyPr/>
        <a:lstStyle/>
        <a:p>
          <a:endParaRPr lang="en-US"/>
        </a:p>
      </dgm:t>
    </dgm:pt>
    <dgm:pt modelId="{8E17DD69-A730-4220-A549-CD8A666053EC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Circuit depth</a:t>
          </a:r>
          <a:r>
            <a:rPr lang="en-US" dirty="0"/>
            <a:t>: </a:t>
          </a:r>
          <a:r>
            <a:rPr lang="en-US" i="1" dirty="0"/>
            <a:t>entangling</a:t>
          </a:r>
          <a:r>
            <a:rPr lang="en-US" dirty="0"/>
            <a:t> is a fundamental property of quantum computing, but it is subject to </a:t>
          </a:r>
          <a:r>
            <a:rPr lang="en-US" b="1" dirty="0">
              <a:solidFill>
                <a:srgbClr val="FFFF00"/>
              </a:solidFill>
            </a:rPr>
            <a:t>decoherence</a:t>
          </a:r>
          <a:r>
            <a:rPr lang="en-US" dirty="0"/>
            <a:t>. It is not possible to make circuit of arbitrary complexity.</a:t>
          </a:r>
        </a:p>
      </dgm:t>
    </dgm:pt>
    <dgm:pt modelId="{90E0C840-E9AA-4311-9BC2-85CA9DED5F2F}" type="parTrans" cxnId="{7269D234-6969-4531-AA21-FF84E34F5AA8}">
      <dgm:prSet/>
      <dgm:spPr/>
      <dgm:t>
        <a:bodyPr/>
        <a:lstStyle/>
        <a:p>
          <a:endParaRPr lang="en-US"/>
        </a:p>
      </dgm:t>
    </dgm:pt>
    <dgm:pt modelId="{F87503B9-4188-4B23-8DF3-B6F6E1499A1C}" type="sibTrans" cxnId="{7269D234-6969-4531-AA21-FF84E34F5AA8}">
      <dgm:prSet/>
      <dgm:spPr/>
      <dgm:t>
        <a:bodyPr/>
        <a:lstStyle/>
        <a:p>
          <a:endParaRPr lang="en-US"/>
        </a:p>
      </dgm:t>
    </dgm:pt>
    <dgm:pt modelId="{6ED502EF-D2B7-4509-8322-756BAC151BA3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Emulation</a:t>
          </a:r>
          <a:r>
            <a:rPr lang="en-US" dirty="0"/>
            <a:t>: many (actually, the great majority of) quantum algorithms are produced and tested on emulators. </a:t>
          </a:r>
          <a:r>
            <a:rPr lang="en-US" i="1" dirty="0"/>
            <a:t>Pros</a:t>
          </a:r>
          <a:r>
            <a:rPr lang="en-US" dirty="0"/>
            <a:t>: you can have full info on your wavefunction. </a:t>
          </a:r>
          <a:r>
            <a:rPr lang="en-US" i="1" dirty="0"/>
            <a:t>Cons</a:t>
          </a:r>
          <a:r>
            <a:rPr lang="en-US" dirty="0"/>
            <a:t>: it’s not the real thing.</a:t>
          </a:r>
        </a:p>
      </dgm:t>
    </dgm:pt>
    <dgm:pt modelId="{F2767A91-2A46-4719-8D6F-B29BAC58822C}" type="parTrans" cxnId="{064C4366-9FA6-4D7B-B8A9-F247DB3D2488}">
      <dgm:prSet/>
      <dgm:spPr/>
      <dgm:t>
        <a:bodyPr/>
        <a:lstStyle/>
        <a:p>
          <a:endParaRPr lang="en-US"/>
        </a:p>
      </dgm:t>
    </dgm:pt>
    <dgm:pt modelId="{3237B64B-DB80-47FC-B012-569918F56A29}" type="sibTrans" cxnId="{064C4366-9FA6-4D7B-B8A9-F247DB3D2488}">
      <dgm:prSet/>
      <dgm:spPr/>
      <dgm:t>
        <a:bodyPr/>
        <a:lstStyle/>
        <a:p>
          <a:endParaRPr lang="en-US"/>
        </a:p>
      </dgm:t>
    </dgm:pt>
    <dgm:pt modelId="{EE4446CE-BC19-4256-B00B-BD311B2BBCAE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Current almost-real application</a:t>
          </a:r>
          <a:r>
            <a:rPr lang="en-US" b="1" dirty="0"/>
            <a:t>: </a:t>
          </a:r>
          <a:r>
            <a:rPr lang="en-US" dirty="0"/>
            <a:t>cyber-security, cryptography, machine learning, finance…</a:t>
          </a:r>
        </a:p>
      </dgm:t>
    </dgm:pt>
    <dgm:pt modelId="{FE715A04-F0B8-46A5-908F-29B125C4B8D9}" type="parTrans" cxnId="{B4EEFC05-00E2-46A0-8FB3-73FC1AC9957C}">
      <dgm:prSet/>
      <dgm:spPr/>
      <dgm:t>
        <a:bodyPr/>
        <a:lstStyle/>
        <a:p>
          <a:endParaRPr lang="en-US"/>
        </a:p>
      </dgm:t>
    </dgm:pt>
    <dgm:pt modelId="{C7176324-3636-4F2B-93C6-0432C9750A60}" type="sibTrans" cxnId="{B4EEFC05-00E2-46A0-8FB3-73FC1AC9957C}">
      <dgm:prSet/>
      <dgm:spPr/>
      <dgm:t>
        <a:bodyPr/>
        <a:lstStyle/>
        <a:p>
          <a:endParaRPr lang="en-US"/>
        </a:p>
      </dgm:t>
    </dgm:pt>
    <dgm:pt modelId="{9A95BF1F-6CE7-446B-8C24-EB317EA10AD8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QC is in its infancy</a:t>
          </a:r>
          <a:r>
            <a:rPr lang="en-US" b="1" dirty="0"/>
            <a:t> but the baby is </a:t>
          </a:r>
          <a:r>
            <a:rPr lang="en-US" b="1" dirty="0">
              <a:solidFill>
                <a:srgbClr val="FFFF00"/>
              </a:solidFill>
            </a:rPr>
            <a:t>very promising</a:t>
          </a:r>
          <a:endParaRPr lang="en-US" dirty="0">
            <a:solidFill>
              <a:srgbClr val="FFFF00"/>
            </a:solidFill>
          </a:endParaRPr>
        </a:p>
      </dgm:t>
    </dgm:pt>
    <dgm:pt modelId="{D81B0454-D220-4B70-98F9-34D922D5C9E1}" type="parTrans" cxnId="{A708796A-930E-49AA-BD3D-BA1A2E2A1125}">
      <dgm:prSet/>
      <dgm:spPr/>
      <dgm:t>
        <a:bodyPr/>
        <a:lstStyle/>
        <a:p>
          <a:endParaRPr lang="en-US"/>
        </a:p>
      </dgm:t>
    </dgm:pt>
    <dgm:pt modelId="{EB20B62B-E5C7-4C23-8D02-4174A228831C}" type="sibTrans" cxnId="{A708796A-930E-49AA-BD3D-BA1A2E2A1125}">
      <dgm:prSet/>
      <dgm:spPr/>
      <dgm:t>
        <a:bodyPr/>
        <a:lstStyle/>
        <a:p>
          <a:endParaRPr lang="en-US"/>
        </a:p>
      </dgm:t>
    </dgm:pt>
    <dgm:pt modelId="{B85C3D2E-4C59-4E48-AF38-7CF88E76BA5D}" type="pres">
      <dgm:prSet presAssocID="{830F2D6C-49F8-4EB6-9D4A-DAA041E0C072}" presName="diagram" presStyleCnt="0">
        <dgm:presLayoutVars>
          <dgm:dir/>
          <dgm:resizeHandles val="exact"/>
        </dgm:presLayoutVars>
      </dgm:prSet>
      <dgm:spPr/>
    </dgm:pt>
    <dgm:pt modelId="{6CB423C0-2DBE-4D3E-BEC3-6FF02449FA5F}" type="pres">
      <dgm:prSet presAssocID="{036AC5C6-6F31-4AC8-80AE-DA15F93F7DD5}" presName="node" presStyleLbl="node1" presStyleIdx="0" presStyleCnt="6">
        <dgm:presLayoutVars>
          <dgm:bulletEnabled val="1"/>
        </dgm:presLayoutVars>
      </dgm:prSet>
      <dgm:spPr/>
    </dgm:pt>
    <dgm:pt modelId="{243CA41B-FE96-4599-BAE8-21972D5C533D}" type="pres">
      <dgm:prSet presAssocID="{8892C6E3-2ED7-4C87-AF34-54FC8294B7D1}" presName="sibTrans" presStyleCnt="0"/>
      <dgm:spPr/>
    </dgm:pt>
    <dgm:pt modelId="{7B908875-119E-4637-942F-3ABA25E38C55}" type="pres">
      <dgm:prSet presAssocID="{3BB2EA67-FAD5-4CE8-A986-4DB6CC04C365}" presName="node" presStyleLbl="node1" presStyleIdx="1" presStyleCnt="6">
        <dgm:presLayoutVars>
          <dgm:bulletEnabled val="1"/>
        </dgm:presLayoutVars>
      </dgm:prSet>
      <dgm:spPr/>
    </dgm:pt>
    <dgm:pt modelId="{17D25F08-7D79-40E1-8ABD-799C4C70E793}" type="pres">
      <dgm:prSet presAssocID="{1A1D70DE-A96E-4627-86BE-E879CBAC02F1}" presName="sibTrans" presStyleCnt="0"/>
      <dgm:spPr/>
    </dgm:pt>
    <dgm:pt modelId="{A701459A-D3DC-418B-AD8B-B2C9A0499B3D}" type="pres">
      <dgm:prSet presAssocID="{8E17DD69-A730-4220-A549-CD8A666053EC}" presName="node" presStyleLbl="node1" presStyleIdx="2" presStyleCnt="6">
        <dgm:presLayoutVars>
          <dgm:bulletEnabled val="1"/>
        </dgm:presLayoutVars>
      </dgm:prSet>
      <dgm:spPr/>
    </dgm:pt>
    <dgm:pt modelId="{12B81F7B-34EA-44AF-AC87-57A646158B7D}" type="pres">
      <dgm:prSet presAssocID="{F87503B9-4188-4B23-8DF3-B6F6E1499A1C}" presName="sibTrans" presStyleCnt="0"/>
      <dgm:spPr/>
    </dgm:pt>
    <dgm:pt modelId="{7F74EC69-2993-4606-9D20-7FE517B5C3D3}" type="pres">
      <dgm:prSet presAssocID="{6ED502EF-D2B7-4509-8322-756BAC151BA3}" presName="node" presStyleLbl="node1" presStyleIdx="3" presStyleCnt="6">
        <dgm:presLayoutVars>
          <dgm:bulletEnabled val="1"/>
        </dgm:presLayoutVars>
      </dgm:prSet>
      <dgm:spPr/>
    </dgm:pt>
    <dgm:pt modelId="{3E7EBF3A-ECBE-4338-AEF8-EC8AD99BEC9A}" type="pres">
      <dgm:prSet presAssocID="{3237B64B-DB80-47FC-B012-569918F56A29}" presName="sibTrans" presStyleCnt="0"/>
      <dgm:spPr/>
    </dgm:pt>
    <dgm:pt modelId="{38447363-9875-4B6E-8E73-C8263D837C3E}" type="pres">
      <dgm:prSet presAssocID="{EE4446CE-BC19-4256-B00B-BD311B2BBCAE}" presName="node" presStyleLbl="node1" presStyleIdx="4" presStyleCnt="6">
        <dgm:presLayoutVars>
          <dgm:bulletEnabled val="1"/>
        </dgm:presLayoutVars>
      </dgm:prSet>
      <dgm:spPr/>
    </dgm:pt>
    <dgm:pt modelId="{9081E1FD-E4B8-459E-85BB-CBAD840C447C}" type="pres">
      <dgm:prSet presAssocID="{C7176324-3636-4F2B-93C6-0432C9750A60}" presName="sibTrans" presStyleCnt="0"/>
      <dgm:spPr/>
    </dgm:pt>
    <dgm:pt modelId="{7B6BC96E-9029-4E68-842D-C3C660CB7E35}" type="pres">
      <dgm:prSet presAssocID="{9A95BF1F-6CE7-446B-8C24-EB317EA10AD8}" presName="node" presStyleLbl="node1" presStyleIdx="5" presStyleCnt="6">
        <dgm:presLayoutVars>
          <dgm:bulletEnabled val="1"/>
        </dgm:presLayoutVars>
      </dgm:prSet>
      <dgm:spPr/>
    </dgm:pt>
  </dgm:ptLst>
  <dgm:cxnLst>
    <dgm:cxn modelId="{B4EEFC05-00E2-46A0-8FB3-73FC1AC9957C}" srcId="{830F2D6C-49F8-4EB6-9D4A-DAA041E0C072}" destId="{EE4446CE-BC19-4256-B00B-BD311B2BBCAE}" srcOrd="4" destOrd="0" parTransId="{FE715A04-F0B8-46A5-908F-29B125C4B8D9}" sibTransId="{C7176324-3636-4F2B-93C6-0432C9750A60}"/>
    <dgm:cxn modelId="{36DBE511-956B-4409-80B0-4ADC829909C5}" type="presOf" srcId="{830F2D6C-49F8-4EB6-9D4A-DAA041E0C072}" destId="{B85C3D2E-4C59-4E48-AF38-7CF88E76BA5D}" srcOrd="0" destOrd="0" presId="urn:microsoft.com/office/officeart/2005/8/layout/default"/>
    <dgm:cxn modelId="{7269D234-6969-4531-AA21-FF84E34F5AA8}" srcId="{830F2D6C-49F8-4EB6-9D4A-DAA041E0C072}" destId="{8E17DD69-A730-4220-A549-CD8A666053EC}" srcOrd="2" destOrd="0" parTransId="{90E0C840-E9AA-4311-9BC2-85CA9DED5F2F}" sibTransId="{F87503B9-4188-4B23-8DF3-B6F6E1499A1C}"/>
    <dgm:cxn modelId="{55746E42-A223-4D38-BD76-2FC7AFC13C1C}" type="presOf" srcId="{036AC5C6-6F31-4AC8-80AE-DA15F93F7DD5}" destId="{6CB423C0-2DBE-4D3E-BEC3-6FF02449FA5F}" srcOrd="0" destOrd="0" presId="urn:microsoft.com/office/officeart/2005/8/layout/default"/>
    <dgm:cxn modelId="{8AE37C62-C677-4F83-8943-FD21034EAC8E}" type="presOf" srcId="{3BB2EA67-FAD5-4CE8-A986-4DB6CC04C365}" destId="{7B908875-119E-4637-942F-3ABA25E38C55}" srcOrd="0" destOrd="0" presId="urn:microsoft.com/office/officeart/2005/8/layout/default"/>
    <dgm:cxn modelId="{064C4366-9FA6-4D7B-B8A9-F247DB3D2488}" srcId="{830F2D6C-49F8-4EB6-9D4A-DAA041E0C072}" destId="{6ED502EF-D2B7-4509-8322-756BAC151BA3}" srcOrd="3" destOrd="0" parTransId="{F2767A91-2A46-4719-8D6F-B29BAC58822C}" sibTransId="{3237B64B-DB80-47FC-B012-569918F56A29}"/>
    <dgm:cxn modelId="{A708796A-930E-49AA-BD3D-BA1A2E2A1125}" srcId="{830F2D6C-49F8-4EB6-9D4A-DAA041E0C072}" destId="{9A95BF1F-6CE7-446B-8C24-EB317EA10AD8}" srcOrd="5" destOrd="0" parTransId="{D81B0454-D220-4B70-98F9-34D922D5C9E1}" sibTransId="{EB20B62B-E5C7-4C23-8D02-4174A228831C}"/>
    <dgm:cxn modelId="{652FC34E-0BE6-40A4-B774-A9D676C4D1C9}" srcId="{830F2D6C-49F8-4EB6-9D4A-DAA041E0C072}" destId="{036AC5C6-6F31-4AC8-80AE-DA15F93F7DD5}" srcOrd="0" destOrd="0" parTransId="{7CBAC23C-4636-48F6-A24B-DB7E02114A28}" sibTransId="{8892C6E3-2ED7-4C87-AF34-54FC8294B7D1}"/>
    <dgm:cxn modelId="{A974E57D-033B-4B92-8859-FE0219BBD2C4}" type="presOf" srcId="{6ED502EF-D2B7-4509-8322-756BAC151BA3}" destId="{7F74EC69-2993-4606-9D20-7FE517B5C3D3}" srcOrd="0" destOrd="0" presId="urn:microsoft.com/office/officeart/2005/8/layout/default"/>
    <dgm:cxn modelId="{02408C80-37EA-4691-9EDC-78C23EEA259D}" srcId="{830F2D6C-49F8-4EB6-9D4A-DAA041E0C072}" destId="{3BB2EA67-FAD5-4CE8-A986-4DB6CC04C365}" srcOrd="1" destOrd="0" parTransId="{9662F4B3-581E-4656-8853-89D6C20942DF}" sibTransId="{1A1D70DE-A96E-4627-86BE-E879CBAC02F1}"/>
    <dgm:cxn modelId="{BBC9B781-76FA-44AC-B7A0-76648EE5AF9D}" type="presOf" srcId="{8E17DD69-A730-4220-A549-CD8A666053EC}" destId="{A701459A-D3DC-418B-AD8B-B2C9A0499B3D}" srcOrd="0" destOrd="0" presId="urn:microsoft.com/office/officeart/2005/8/layout/default"/>
    <dgm:cxn modelId="{582341A4-3390-4442-B7E0-7203C586AF39}" type="presOf" srcId="{EE4446CE-BC19-4256-B00B-BD311B2BBCAE}" destId="{38447363-9875-4B6E-8E73-C8263D837C3E}" srcOrd="0" destOrd="0" presId="urn:microsoft.com/office/officeart/2005/8/layout/default"/>
    <dgm:cxn modelId="{017006DE-52FD-4A50-9138-BD30BFBA1E7A}" type="presOf" srcId="{9A95BF1F-6CE7-446B-8C24-EB317EA10AD8}" destId="{7B6BC96E-9029-4E68-842D-C3C660CB7E35}" srcOrd="0" destOrd="0" presId="urn:microsoft.com/office/officeart/2005/8/layout/default"/>
    <dgm:cxn modelId="{CA61D1FE-829C-431A-A9FC-C7C62B60896A}" type="presParOf" srcId="{B85C3D2E-4C59-4E48-AF38-7CF88E76BA5D}" destId="{6CB423C0-2DBE-4D3E-BEC3-6FF02449FA5F}" srcOrd="0" destOrd="0" presId="urn:microsoft.com/office/officeart/2005/8/layout/default"/>
    <dgm:cxn modelId="{ACBA55A1-EE8E-49F8-AE15-644161E74DB2}" type="presParOf" srcId="{B85C3D2E-4C59-4E48-AF38-7CF88E76BA5D}" destId="{243CA41B-FE96-4599-BAE8-21972D5C533D}" srcOrd="1" destOrd="0" presId="urn:microsoft.com/office/officeart/2005/8/layout/default"/>
    <dgm:cxn modelId="{446C9888-9673-47E0-ACFA-707B9346E309}" type="presParOf" srcId="{B85C3D2E-4C59-4E48-AF38-7CF88E76BA5D}" destId="{7B908875-119E-4637-942F-3ABA25E38C55}" srcOrd="2" destOrd="0" presId="urn:microsoft.com/office/officeart/2005/8/layout/default"/>
    <dgm:cxn modelId="{285353C0-A24F-4A9B-98E5-FD9D6A33B6F4}" type="presParOf" srcId="{B85C3D2E-4C59-4E48-AF38-7CF88E76BA5D}" destId="{17D25F08-7D79-40E1-8ABD-799C4C70E793}" srcOrd="3" destOrd="0" presId="urn:microsoft.com/office/officeart/2005/8/layout/default"/>
    <dgm:cxn modelId="{E70391C5-4668-4AF0-A1B3-09CAF691726B}" type="presParOf" srcId="{B85C3D2E-4C59-4E48-AF38-7CF88E76BA5D}" destId="{A701459A-D3DC-418B-AD8B-B2C9A0499B3D}" srcOrd="4" destOrd="0" presId="urn:microsoft.com/office/officeart/2005/8/layout/default"/>
    <dgm:cxn modelId="{B2F171C4-A8BA-40D6-B29E-EEEB41D7C509}" type="presParOf" srcId="{B85C3D2E-4C59-4E48-AF38-7CF88E76BA5D}" destId="{12B81F7B-34EA-44AF-AC87-57A646158B7D}" srcOrd="5" destOrd="0" presId="urn:microsoft.com/office/officeart/2005/8/layout/default"/>
    <dgm:cxn modelId="{A0154B32-D774-479F-B2C3-4174FCC5AB7E}" type="presParOf" srcId="{B85C3D2E-4C59-4E48-AF38-7CF88E76BA5D}" destId="{7F74EC69-2993-4606-9D20-7FE517B5C3D3}" srcOrd="6" destOrd="0" presId="urn:microsoft.com/office/officeart/2005/8/layout/default"/>
    <dgm:cxn modelId="{0446ABEF-930B-4D03-8F90-D97AA2D26D06}" type="presParOf" srcId="{B85C3D2E-4C59-4E48-AF38-7CF88E76BA5D}" destId="{3E7EBF3A-ECBE-4338-AEF8-EC8AD99BEC9A}" srcOrd="7" destOrd="0" presId="urn:microsoft.com/office/officeart/2005/8/layout/default"/>
    <dgm:cxn modelId="{554E4C4E-CE10-4488-B772-36C818440BB5}" type="presParOf" srcId="{B85C3D2E-4C59-4E48-AF38-7CF88E76BA5D}" destId="{38447363-9875-4B6E-8E73-C8263D837C3E}" srcOrd="8" destOrd="0" presId="urn:microsoft.com/office/officeart/2005/8/layout/default"/>
    <dgm:cxn modelId="{C79E4C5B-0001-4C58-95AD-ACDB6B2D65B3}" type="presParOf" srcId="{B85C3D2E-4C59-4E48-AF38-7CF88E76BA5D}" destId="{9081E1FD-E4B8-459E-85BB-CBAD840C447C}" srcOrd="9" destOrd="0" presId="urn:microsoft.com/office/officeart/2005/8/layout/default"/>
    <dgm:cxn modelId="{C86530CA-4F67-449B-8FF8-FA1F09036AB0}" type="presParOf" srcId="{B85C3D2E-4C59-4E48-AF38-7CF88E76BA5D}" destId="{7B6BC96E-9029-4E68-842D-C3C660CB7E3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EA0FD1-DB0A-4535-82C6-8A71A938C3D6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EFA57AF-CE7B-4BC9-B673-3EFC78F9A3C0}">
      <dgm:prSet/>
      <dgm:spPr/>
      <dgm:t>
        <a:bodyPr/>
        <a:lstStyle/>
        <a:p>
          <a:r>
            <a:rPr lang="en-US"/>
            <a:t>Test Mocs &amp; Szasz ansatz</a:t>
          </a:r>
        </a:p>
      </dgm:t>
    </dgm:pt>
    <dgm:pt modelId="{18411EBC-89D3-4871-87B7-AC590B0E4684}" type="parTrans" cxnId="{B858DFD8-A962-459A-A85A-F4C2BE3326AA}">
      <dgm:prSet/>
      <dgm:spPr/>
      <dgm:t>
        <a:bodyPr/>
        <a:lstStyle/>
        <a:p>
          <a:endParaRPr lang="en-US"/>
        </a:p>
      </dgm:t>
    </dgm:pt>
    <dgm:pt modelId="{C4B6B5AB-8D87-48EC-A143-8275AA6FFAD2}" type="sibTrans" cxnId="{B858DFD8-A962-459A-A85A-F4C2BE3326AA}">
      <dgm:prSet/>
      <dgm:spPr/>
      <dgm:t>
        <a:bodyPr/>
        <a:lstStyle/>
        <a:p>
          <a:endParaRPr lang="en-US"/>
        </a:p>
      </dgm:t>
    </dgm:pt>
    <dgm:pt modelId="{F1EA3D22-93AB-4F60-B634-BE66B3B5467F}">
      <dgm:prSet/>
      <dgm:spPr/>
      <dgm:t>
        <a:bodyPr/>
        <a:lstStyle/>
        <a:p>
          <a:r>
            <a:rPr lang="en-US"/>
            <a:t>Calculating scaling behaviours and errors</a:t>
          </a:r>
        </a:p>
      </dgm:t>
    </dgm:pt>
    <dgm:pt modelId="{D06BA00F-1133-48C9-BF79-14FDAD87E89D}" type="parTrans" cxnId="{D9A5B32F-2851-44B6-950F-1FF8853B9C42}">
      <dgm:prSet/>
      <dgm:spPr/>
      <dgm:t>
        <a:bodyPr/>
        <a:lstStyle/>
        <a:p>
          <a:endParaRPr lang="en-US"/>
        </a:p>
      </dgm:t>
    </dgm:pt>
    <dgm:pt modelId="{42173354-0174-4412-B1C6-9B228B37D2F4}" type="sibTrans" cxnId="{D9A5B32F-2851-44B6-950F-1FF8853B9C42}">
      <dgm:prSet/>
      <dgm:spPr/>
      <dgm:t>
        <a:bodyPr/>
        <a:lstStyle/>
        <a:p>
          <a:endParaRPr lang="en-US"/>
        </a:p>
      </dgm:t>
    </dgm:pt>
    <dgm:pt modelId="{036FA65D-CA8E-4D74-A11E-F9C02D296B98}">
      <dgm:prSet/>
      <dgm:spPr/>
      <dgm:t>
        <a:bodyPr/>
        <a:lstStyle/>
        <a:p>
          <a:r>
            <a:rPr lang="en-US" b="1"/>
            <a:t>Implementing on a true quantum computer!!</a:t>
          </a:r>
          <a:br>
            <a:rPr lang="en-US" b="1"/>
          </a:br>
          <a:endParaRPr lang="en-US"/>
        </a:p>
      </dgm:t>
    </dgm:pt>
    <dgm:pt modelId="{1D3E2121-A95F-4CC2-89D7-D882E9E47DF0}" type="parTrans" cxnId="{9408AFBE-94AB-4780-AA26-DD03E1CADD51}">
      <dgm:prSet/>
      <dgm:spPr/>
      <dgm:t>
        <a:bodyPr/>
        <a:lstStyle/>
        <a:p>
          <a:endParaRPr lang="en-US"/>
        </a:p>
      </dgm:t>
    </dgm:pt>
    <dgm:pt modelId="{D95E1313-4D28-42B3-887A-B4AAA375D353}" type="sibTrans" cxnId="{9408AFBE-94AB-4780-AA26-DD03E1CADD51}">
      <dgm:prSet/>
      <dgm:spPr/>
      <dgm:t>
        <a:bodyPr/>
        <a:lstStyle/>
        <a:p>
          <a:endParaRPr lang="en-US"/>
        </a:p>
      </dgm:t>
    </dgm:pt>
    <dgm:pt modelId="{C9FCAE2F-6C0F-4E97-A80F-7EAABE9AF415}">
      <dgm:prSet/>
      <dgm:spPr/>
      <dgm:t>
        <a:bodyPr/>
        <a:lstStyle/>
        <a:p>
          <a:r>
            <a:rPr lang="en-US"/>
            <a:t>In collaboration with IBM</a:t>
          </a:r>
        </a:p>
      </dgm:t>
    </dgm:pt>
    <dgm:pt modelId="{640DC453-921E-4257-8CE2-EEFF9C76D4B0}" type="parTrans" cxnId="{F3BD41B4-D0C7-40E8-91D0-A9B0869C5A51}">
      <dgm:prSet/>
      <dgm:spPr/>
      <dgm:t>
        <a:bodyPr/>
        <a:lstStyle/>
        <a:p>
          <a:endParaRPr lang="en-US"/>
        </a:p>
      </dgm:t>
    </dgm:pt>
    <dgm:pt modelId="{EFBAFDEE-728F-4C29-80B6-C176949F66E7}" type="sibTrans" cxnId="{F3BD41B4-D0C7-40E8-91D0-A9B0869C5A51}">
      <dgm:prSet/>
      <dgm:spPr/>
      <dgm:t>
        <a:bodyPr/>
        <a:lstStyle/>
        <a:p>
          <a:endParaRPr lang="en-US"/>
        </a:p>
      </dgm:t>
    </dgm:pt>
    <dgm:pt modelId="{04C0FD41-B557-47D2-BD3B-FAC7490FF48A}" type="pres">
      <dgm:prSet presAssocID="{99EA0FD1-DB0A-4535-82C6-8A71A938C3D6}" presName="diagram" presStyleCnt="0">
        <dgm:presLayoutVars>
          <dgm:dir/>
          <dgm:resizeHandles val="exact"/>
        </dgm:presLayoutVars>
      </dgm:prSet>
      <dgm:spPr/>
    </dgm:pt>
    <dgm:pt modelId="{4B469E9B-7255-42A0-9E17-845BA63FCD13}" type="pres">
      <dgm:prSet presAssocID="{CEFA57AF-CE7B-4BC9-B673-3EFC78F9A3C0}" presName="node" presStyleLbl="node1" presStyleIdx="0" presStyleCnt="4">
        <dgm:presLayoutVars>
          <dgm:bulletEnabled val="1"/>
        </dgm:presLayoutVars>
      </dgm:prSet>
      <dgm:spPr/>
    </dgm:pt>
    <dgm:pt modelId="{E9A3ED44-6DB0-4C48-86D3-76E2DE2CCAC9}" type="pres">
      <dgm:prSet presAssocID="{C4B6B5AB-8D87-48EC-A143-8275AA6FFAD2}" presName="sibTrans" presStyleLbl="sibTrans2D1" presStyleIdx="0" presStyleCnt="3"/>
      <dgm:spPr/>
    </dgm:pt>
    <dgm:pt modelId="{CD9C56C8-C179-4C61-BFD4-13013750A5B9}" type="pres">
      <dgm:prSet presAssocID="{C4B6B5AB-8D87-48EC-A143-8275AA6FFAD2}" presName="connectorText" presStyleLbl="sibTrans2D1" presStyleIdx="0" presStyleCnt="3"/>
      <dgm:spPr/>
    </dgm:pt>
    <dgm:pt modelId="{FAFB1AC3-4230-4FDF-BE2F-B62EE0AA55F4}" type="pres">
      <dgm:prSet presAssocID="{F1EA3D22-93AB-4F60-B634-BE66B3B5467F}" presName="node" presStyleLbl="node1" presStyleIdx="1" presStyleCnt="4">
        <dgm:presLayoutVars>
          <dgm:bulletEnabled val="1"/>
        </dgm:presLayoutVars>
      </dgm:prSet>
      <dgm:spPr/>
    </dgm:pt>
    <dgm:pt modelId="{36C2914A-5146-4F0E-A0AE-2A81EE6E6BEB}" type="pres">
      <dgm:prSet presAssocID="{42173354-0174-4412-B1C6-9B228B37D2F4}" presName="sibTrans" presStyleLbl="sibTrans2D1" presStyleIdx="1" presStyleCnt="3"/>
      <dgm:spPr/>
    </dgm:pt>
    <dgm:pt modelId="{D698EC37-A14E-4EEF-A68B-A0321739DBD7}" type="pres">
      <dgm:prSet presAssocID="{42173354-0174-4412-B1C6-9B228B37D2F4}" presName="connectorText" presStyleLbl="sibTrans2D1" presStyleIdx="1" presStyleCnt="3"/>
      <dgm:spPr/>
    </dgm:pt>
    <dgm:pt modelId="{E3A2BAC5-1168-4970-997C-78C97620D70F}" type="pres">
      <dgm:prSet presAssocID="{036FA65D-CA8E-4D74-A11E-F9C02D296B98}" presName="node" presStyleLbl="node1" presStyleIdx="2" presStyleCnt="4">
        <dgm:presLayoutVars>
          <dgm:bulletEnabled val="1"/>
        </dgm:presLayoutVars>
      </dgm:prSet>
      <dgm:spPr/>
    </dgm:pt>
    <dgm:pt modelId="{2C0E2695-4D82-4D94-81DF-DBD14542ABC0}" type="pres">
      <dgm:prSet presAssocID="{D95E1313-4D28-42B3-887A-B4AAA375D353}" presName="sibTrans" presStyleLbl="sibTrans2D1" presStyleIdx="2" presStyleCnt="3"/>
      <dgm:spPr/>
    </dgm:pt>
    <dgm:pt modelId="{64CE0E0F-A0F4-4F92-B73B-99FB69C0E939}" type="pres">
      <dgm:prSet presAssocID="{D95E1313-4D28-42B3-887A-B4AAA375D353}" presName="connectorText" presStyleLbl="sibTrans2D1" presStyleIdx="2" presStyleCnt="3"/>
      <dgm:spPr/>
    </dgm:pt>
    <dgm:pt modelId="{55FB0016-A6EA-41BF-945E-8437FE3B68F8}" type="pres">
      <dgm:prSet presAssocID="{C9FCAE2F-6C0F-4E97-A80F-7EAABE9AF415}" presName="node" presStyleLbl="node1" presStyleIdx="3" presStyleCnt="4">
        <dgm:presLayoutVars>
          <dgm:bulletEnabled val="1"/>
        </dgm:presLayoutVars>
      </dgm:prSet>
      <dgm:spPr/>
    </dgm:pt>
  </dgm:ptLst>
  <dgm:cxnLst>
    <dgm:cxn modelId="{72C5570D-4532-4268-9C21-08A0FDBE53B2}" type="presOf" srcId="{C4B6B5AB-8D87-48EC-A143-8275AA6FFAD2}" destId="{E9A3ED44-6DB0-4C48-86D3-76E2DE2CCAC9}" srcOrd="0" destOrd="0" presId="urn:microsoft.com/office/officeart/2005/8/layout/process5"/>
    <dgm:cxn modelId="{CBC38217-695A-487D-8296-D6677A4B4A2A}" type="presOf" srcId="{C4B6B5AB-8D87-48EC-A143-8275AA6FFAD2}" destId="{CD9C56C8-C179-4C61-BFD4-13013750A5B9}" srcOrd="1" destOrd="0" presId="urn:microsoft.com/office/officeart/2005/8/layout/process5"/>
    <dgm:cxn modelId="{0A06F617-D013-4D73-9089-FE7AE8ACC70E}" type="presOf" srcId="{F1EA3D22-93AB-4F60-B634-BE66B3B5467F}" destId="{FAFB1AC3-4230-4FDF-BE2F-B62EE0AA55F4}" srcOrd="0" destOrd="0" presId="urn:microsoft.com/office/officeart/2005/8/layout/process5"/>
    <dgm:cxn modelId="{8348001F-1273-4E13-AFBE-660875477F95}" type="presOf" srcId="{C9FCAE2F-6C0F-4E97-A80F-7EAABE9AF415}" destId="{55FB0016-A6EA-41BF-945E-8437FE3B68F8}" srcOrd="0" destOrd="0" presId="urn:microsoft.com/office/officeart/2005/8/layout/process5"/>
    <dgm:cxn modelId="{D9A5B32F-2851-44B6-950F-1FF8853B9C42}" srcId="{99EA0FD1-DB0A-4535-82C6-8A71A938C3D6}" destId="{F1EA3D22-93AB-4F60-B634-BE66B3B5467F}" srcOrd="1" destOrd="0" parTransId="{D06BA00F-1133-48C9-BF79-14FDAD87E89D}" sibTransId="{42173354-0174-4412-B1C6-9B228B37D2F4}"/>
    <dgm:cxn modelId="{0DFA5C66-5AA3-4BA0-86D2-ABC93BBC81E3}" type="presOf" srcId="{99EA0FD1-DB0A-4535-82C6-8A71A938C3D6}" destId="{04C0FD41-B557-47D2-BD3B-FAC7490FF48A}" srcOrd="0" destOrd="0" presId="urn:microsoft.com/office/officeart/2005/8/layout/process5"/>
    <dgm:cxn modelId="{2859B975-731D-4708-B174-265087C7B54E}" type="presOf" srcId="{42173354-0174-4412-B1C6-9B228B37D2F4}" destId="{D698EC37-A14E-4EEF-A68B-A0321739DBD7}" srcOrd="1" destOrd="0" presId="urn:microsoft.com/office/officeart/2005/8/layout/process5"/>
    <dgm:cxn modelId="{FB5E318D-C353-45EF-BAD1-03FE5DE13151}" type="presOf" srcId="{D95E1313-4D28-42B3-887A-B4AAA375D353}" destId="{2C0E2695-4D82-4D94-81DF-DBD14542ABC0}" srcOrd="0" destOrd="0" presId="urn:microsoft.com/office/officeart/2005/8/layout/process5"/>
    <dgm:cxn modelId="{D03ACB95-88FA-4AAD-AD1E-FDEFBEB4AEC0}" type="presOf" srcId="{CEFA57AF-CE7B-4BC9-B673-3EFC78F9A3C0}" destId="{4B469E9B-7255-42A0-9E17-845BA63FCD13}" srcOrd="0" destOrd="0" presId="urn:microsoft.com/office/officeart/2005/8/layout/process5"/>
    <dgm:cxn modelId="{F3BD41B4-D0C7-40E8-91D0-A9B0869C5A51}" srcId="{99EA0FD1-DB0A-4535-82C6-8A71A938C3D6}" destId="{C9FCAE2F-6C0F-4E97-A80F-7EAABE9AF415}" srcOrd="3" destOrd="0" parTransId="{640DC453-921E-4257-8CE2-EEFF9C76D4B0}" sibTransId="{EFBAFDEE-728F-4C29-80B6-C176949F66E7}"/>
    <dgm:cxn modelId="{61BC43BE-FB8B-449B-904B-49F07F38A935}" type="presOf" srcId="{42173354-0174-4412-B1C6-9B228B37D2F4}" destId="{36C2914A-5146-4F0E-A0AE-2A81EE6E6BEB}" srcOrd="0" destOrd="0" presId="urn:microsoft.com/office/officeart/2005/8/layout/process5"/>
    <dgm:cxn modelId="{9408AFBE-94AB-4780-AA26-DD03E1CADD51}" srcId="{99EA0FD1-DB0A-4535-82C6-8A71A938C3D6}" destId="{036FA65D-CA8E-4D74-A11E-F9C02D296B98}" srcOrd="2" destOrd="0" parTransId="{1D3E2121-A95F-4CC2-89D7-D882E9E47DF0}" sibTransId="{D95E1313-4D28-42B3-887A-B4AAA375D353}"/>
    <dgm:cxn modelId="{B858DFD8-A962-459A-A85A-F4C2BE3326AA}" srcId="{99EA0FD1-DB0A-4535-82C6-8A71A938C3D6}" destId="{CEFA57AF-CE7B-4BC9-B673-3EFC78F9A3C0}" srcOrd="0" destOrd="0" parTransId="{18411EBC-89D3-4871-87B7-AC590B0E4684}" sibTransId="{C4B6B5AB-8D87-48EC-A143-8275AA6FFAD2}"/>
    <dgm:cxn modelId="{1B5A1FE8-216E-4C19-9000-8138209E1FDB}" type="presOf" srcId="{036FA65D-CA8E-4D74-A11E-F9C02D296B98}" destId="{E3A2BAC5-1168-4970-997C-78C97620D70F}" srcOrd="0" destOrd="0" presId="urn:microsoft.com/office/officeart/2005/8/layout/process5"/>
    <dgm:cxn modelId="{4C9135EF-3AFE-4F46-AA3C-57810901450F}" type="presOf" srcId="{D95E1313-4D28-42B3-887A-B4AAA375D353}" destId="{64CE0E0F-A0F4-4F92-B73B-99FB69C0E939}" srcOrd="1" destOrd="0" presId="urn:microsoft.com/office/officeart/2005/8/layout/process5"/>
    <dgm:cxn modelId="{E790EC1A-E8AE-4AC4-8A42-5649152AA65D}" type="presParOf" srcId="{04C0FD41-B557-47D2-BD3B-FAC7490FF48A}" destId="{4B469E9B-7255-42A0-9E17-845BA63FCD13}" srcOrd="0" destOrd="0" presId="urn:microsoft.com/office/officeart/2005/8/layout/process5"/>
    <dgm:cxn modelId="{F2374C91-A5FD-4DB9-8B0E-FB7D243FEBD9}" type="presParOf" srcId="{04C0FD41-B557-47D2-BD3B-FAC7490FF48A}" destId="{E9A3ED44-6DB0-4C48-86D3-76E2DE2CCAC9}" srcOrd="1" destOrd="0" presId="urn:microsoft.com/office/officeart/2005/8/layout/process5"/>
    <dgm:cxn modelId="{04FC2FCE-FB09-4B13-B076-719336881F76}" type="presParOf" srcId="{E9A3ED44-6DB0-4C48-86D3-76E2DE2CCAC9}" destId="{CD9C56C8-C179-4C61-BFD4-13013750A5B9}" srcOrd="0" destOrd="0" presId="urn:microsoft.com/office/officeart/2005/8/layout/process5"/>
    <dgm:cxn modelId="{2941A27E-C866-424E-9B57-9C90F913EDCE}" type="presParOf" srcId="{04C0FD41-B557-47D2-BD3B-FAC7490FF48A}" destId="{FAFB1AC3-4230-4FDF-BE2F-B62EE0AA55F4}" srcOrd="2" destOrd="0" presId="urn:microsoft.com/office/officeart/2005/8/layout/process5"/>
    <dgm:cxn modelId="{3F518534-EDE8-4D33-8EA6-8B93E3ED51DF}" type="presParOf" srcId="{04C0FD41-B557-47D2-BD3B-FAC7490FF48A}" destId="{36C2914A-5146-4F0E-A0AE-2A81EE6E6BEB}" srcOrd="3" destOrd="0" presId="urn:microsoft.com/office/officeart/2005/8/layout/process5"/>
    <dgm:cxn modelId="{1015E8C4-467D-44E7-A00E-BEC93E92BE97}" type="presParOf" srcId="{36C2914A-5146-4F0E-A0AE-2A81EE6E6BEB}" destId="{D698EC37-A14E-4EEF-A68B-A0321739DBD7}" srcOrd="0" destOrd="0" presId="urn:microsoft.com/office/officeart/2005/8/layout/process5"/>
    <dgm:cxn modelId="{C417797D-5AAF-40F2-9E38-C9D2F3E5650E}" type="presParOf" srcId="{04C0FD41-B557-47D2-BD3B-FAC7490FF48A}" destId="{E3A2BAC5-1168-4970-997C-78C97620D70F}" srcOrd="4" destOrd="0" presId="urn:microsoft.com/office/officeart/2005/8/layout/process5"/>
    <dgm:cxn modelId="{AA69ECC8-8552-41FD-9FFC-0462F2F4E248}" type="presParOf" srcId="{04C0FD41-B557-47D2-BD3B-FAC7490FF48A}" destId="{2C0E2695-4D82-4D94-81DF-DBD14542ABC0}" srcOrd="5" destOrd="0" presId="urn:microsoft.com/office/officeart/2005/8/layout/process5"/>
    <dgm:cxn modelId="{8FBCA68D-C6AF-4859-87AE-80BCE5F60995}" type="presParOf" srcId="{2C0E2695-4D82-4D94-81DF-DBD14542ABC0}" destId="{64CE0E0F-A0F4-4F92-B73B-99FB69C0E939}" srcOrd="0" destOrd="0" presId="urn:microsoft.com/office/officeart/2005/8/layout/process5"/>
    <dgm:cxn modelId="{E8451A31-088E-4C82-B647-E7E6C75D1A20}" type="presParOf" srcId="{04C0FD41-B557-47D2-BD3B-FAC7490FF48A}" destId="{55FB0016-A6EA-41BF-945E-8437FE3B68F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F1782-057C-497B-B8BC-52A67BEA5CFE}">
      <dsp:nvSpPr>
        <dsp:cNvPr id="0" name=""/>
        <dsp:cNvSpPr/>
      </dsp:nvSpPr>
      <dsp:spPr>
        <a:xfrm>
          <a:off x="0" y="619269"/>
          <a:ext cx="6832212" cy="9547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Only </a:t>
          </a:r>
          <a:r>
            <a:rPr lang="en-US" sz="2400" b="1" kern="1200" dirty="0"/>
            <a:t>few </a:t>
          </a:r>
          <a:r>
            <a:rPr lang="en-US" sz="2400" b="1" kern="1200" dirty="0" err="1"/>
            <a:t>qbits</a:t>
          </a:r>
          <a:r>
            <a:rPr lang="en-US" sz="2400" b="1" kern="1200" dirty="0"/>
            <a:t> available </a:t>
          </a:r>
          <a:r>
            <a:rPr lang="en-US" sz="2400" kern="1200" dirty="0"/>
            <a:t>on physical devices (IBM: 127 qubits; NASA/Google, 72) </a:t>
          </a:r>
        </a:p>
      </dsp:txBody>
      <dsp:txXfrm>
        <a:off x="46606" y="665875"/>
        <a:ext cx="6739000" cy="861507"/>
      </dsp:txXfrm>
    </dsp:sp>
    <dsp:sp modelId="{8D68FD9C-2848-4947-8918-FFB452D3865E}">
      <dsp:nvSpPr>
        <dsp:cNvPr id="0" name=""/>
        <dsp:cNvSpPr/>
      </dsp:nvSpPr>
      <dsp:spPr>
        <a:xfrm>
          <a:off x="0" y="1643109"/>
          <a:ext cx="6832212" cy="954719"/>
        </a:xfrm>
        <a:prstGeom prst="roundRect">
          <a:avLst/>
        </a:prstGeom>
        <a:gradFill rotWithShape="0">
          <a:gsLst>
            <a:gs pos="0">
              <a:schemeClr val="accent2">
                <a:hueOff val="151055"/>
                <a:satOff val="-15998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151055"/>
                <a:satOff val="-15998"/>
                <a:lumOff val="-39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Not all gates available, they must be emulated (</a:t>
          </a:r>
          <a:r>
            <a:rPr lang="en-US" sz="2400" b="1" kern="1200"/>
            <a:t>transpiling</a:t>
          </a:r>
          <a:r>
            <a:rPr lang="en-US" sz="2400" kern="1200"/>
            <a:t>)</a:t>
          </a:r>
        </a:p>
      </dsp:txBody>
      <dsp:txXfrm>
        <a:off x="46606" y="1689715"/>
        <a:ext cx="6739000" cy="861507"/>
      </dsp:txXfrm>
    </dsp:sp>
    <dsp:sp modelId="{E5BC6091-0B67-4C3A-B9D5-7462FC7A9B99}">
      <dsp:nvSpPr>
        <dsp:cNvPr id="0" name=""/>
        <dsp:cNvSpPr/>
      </dsp:nvSpPr>
      <dsp:spPr>
        <a:xfrm>
          <a:off x="0" y="2666949"/>
          <a:ext cx="6832212" cy="954719"/>
        </a:xfrm>
        <a:prstGeom prst="roundRect">
          <a:avLst/>
        </a:prstGeom>
        <a:gradFill rotWithShape="0">
          <a:gsLst>
            <a:gs pos="0">
              <a:schemeClr val="accent2">
                <a:hueOff val="302110"/>
                <a:satOff val="-31995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302110"/>
                <a:satOff val="-31995"/>
                <a:lumOff val="-784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No quantum memory exists. </a:t>
          </a:r>
          <a:r>
            <a:rPr lang="en-US" sz="2400" kern="1200" dirty="0"/>
            <a:t>Data must be loaded all the times (and it’s painful)</a:t>
          </a:r>
        </a:p>
      </dsp:txBody>
      <dsp:txXfrm>
        <a:off x="46606" y="2713555"/>
        <a:ext cx="6739000" cy="861507"/>
      </dsp:txXfrm>
    </dsp:sp>
    <dsp:sp modelId="{6D66D202-BFEB-42CD-A386-A7690D54DC67}">
      <dsp:nvSpPr>
        <dsp:cNvPr id="0" name=""/>
        <dsp:cNvSpPr/>
      </dsp:nvSpPr>
      <dsp:spPr>
        <a:xfrm>
          <a:off x="0" y="3690789"/>
          <a:ext cx="6832212" cy="954719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Relatively few quantum algorithms exist.</a:t>
          </a:r>
        </a:p>
      </dsp:txBody>
      <dsp:txXfrm>
        <a:off x="46606" y="3737395"/>
        <a:ext cx="6739000" cy="861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423C0-2DBE-4D3E-BEC3-6FF02449FA5F}">
      <dsp:nvSpPr>
        <dsp:cNvPr id="0" name=""/>
        <dsp:cNvSpPr/>
      </dsp:nvSpPr>
      <dsp:spPr>
        <a:xfrm>
          <a:off x="0" y="1404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Shoots</a:t>
          </a:r>
          <a:r>
            <a:rPr lang="en-US" sz="1400" kern="1200" dirty="0"/>
            <a:t>: the measure must be repeated many times to sample the wavefunction (remember that a measure will make it collapse)</a:t>
          </a:r>
        </a:p>
      </dsp:txBody>
      <dsp:txXfrm>
        <a:off x="0" y="1404"/>
        <a:ext cx="2808563" cy="1685138"/>
      </dsp:txXfrm>
    </dsp:sp>
    <dsp:sp modelId="{7B908875-119E-4637-942F-3ABA25E38C55}">
      <dsp:nvSpPr>
        <dsp:cNvPr id="0" name=""/>
        <dsp:cNvSpPr/>
      </dsp:nvSpPr>
      <dsp:spPr>
        <a:xfrm>
          <a:off x="3089420" y="1404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Noise</a:t>
          </a:r>
          <a:r>
            <a:rPr lang="en-US" sz="1400" kern="1200" dirty="0"/>
            <a:t>: when implementing a circuit, a </a:t>
          </a:r>
          <a:r>
            <a:rPr lang="en-US" sz="1400" i="1" kern="1200" dirty="0"/>
            <a:t>random gate </a:t>
          </a:r>
          <a:r>
            <a:rPr lang="en-US" sz="1400" kern="1200" dirty="0"/>
            <a:t>could be added!</a:t>
          </a:r>
        </a:p>
      </dsp:txBody>
      <dsp:txXfrm>
        <a:off x="3089420" y="1404"/>
        <a:ext cx="2808563" cy="1685138"/>
      </dsp:txXfrm>
    </dsp:sp>
    <dsp:sp modelId="{A701459A-D3DC-418B-AD8B-B2C9A0499B3D}">
      <dsp:nvSpPr>
        <dsp:cNvPr id="0" name=""/>
        <dsp:cNvSpPr/>
      </dsp:nvSpPr>
      <dsp:spPr>
        <a:xfrm>
          <a:off x="6178840" y="1404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Circuit depth</a:t>
          </a:r>
          <a:r>
            <a:rPr lang="en-US" sz="1400" kern="1200" dirty="0"/>
            <a:t>: </a:t>
          </a:r>
          <a:r>
            <a:rPr lang="en-US" sz="1400" i="1" kern="1200" dirty="0"/>
            <a:t>entangling</a:t>
          </a:r>
          <a:r>
            <a:rPr lang="en-US" sz="1400" kern="1200" dirty="0"/>
            <a:t> is a fundamental property of quantum computing, but it is subject to </a:t>
          </a:r>
          <a:r>
            <a:rPr lang="en-US" sz="1400" b="1" kern="1200" dirty="0">
              <a:solidFill>
                <a:srgbClr val="FFFF00"/>
              </a:solidFill>
            </a:rPr>
            <a:t>decoherence</a:t>
          </a:r>
          <a:r>
            <a:rPr lang="en-US" sz="1400" kern="1200" dirty="0"/>
            <a:t>. It is not possible to make circuit of arbitrary complexity.</a:t>
          </a:r>
        </a:p>
      </dsp:txBody>
      <dsp:txXfrm>
        <a:off x="6178840" y="1404"/>
        <a:ext cx="2808563" cy="1685138"/>
      </dsp:txXfrm>
    </dsp:sp>
    <dsp:sp modelId="{7F74EC69-2993-4606-9D20-7FE517B5C3D3}">
      <dsp:nvSpPr>
        <dsp:cNvPr id="0" name=""/>
        <dsp:cNvSpPr/>
      </dsp:nvSpPr>
      <dsp:spPr>
        <a:xfrm>
          <a:off x="0" y="1967398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Emulation</a:t>
          </a:r>
          <a:r>
            <a:rPr lang="en-US" sz="1400" kern="1200" dirty="0"/>
            <a:t>: many (actually, the great majority of) quantum algorithms are produced and tested on emulators. </a:t>
          </a:r>
          <a:r>
            <a:rPr lang="en-US" sz="1400" i="1" kern="1200" dirty="0"/>
            <a:t>Pros</a:t>
          </a:r>
          <a:r>
            <a:rPr lang="en-US" sz="1400" kern="1200" dirty="0"/>
            <a:t>: you can have full info on your wavefunction. </a:t>
          </a:r>
          <a:r>
            <a:rPr lang="en-US" sz="1400" i="1" kern="1200" dirty="0"/>
            <a:t>Cons</a:t>
          </a:r>
          <a:r>
            <a:rPr lang="en-US" sz="1400" kern="1200" dirty="0"/>
            <a:t>: it’s not the real thing.</a:t>
          </a:r>
        </a:p>
      </dsp:txBody>
      <dsp:txXfrm>
        <a:off x="0" y="1967398"/>
        <a:ext cx="2808563" cy="1685138"/>
      </dsp:txXfrm>
    </dsp:sp>
    <dsp:sp modelId="{38447363-9875-4B6E-8E73-C8263D837C3E}">
      <dsp:nvSpPr>
        <dsp:cNvPr id="0" name=""/>
        <dsp:cNvSpPr/>
      </dsp:nvSpPr>
      <dsp:spPr>
        <a:xfrm>
          <a:off x="3089420" y="1967398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Current almost-real application</a:t>
          </a:r>
          <a:r>
            <a:rPr lang="en-US" sz="1400" b="1" kern="1200" dirty="0"/>
            <a:t>: </a:t>
          </a:r>
          <a:r>
            <a:rPr lang="en-US" sz="1400" kern="1200" dirty="0"/>
            <a:t>cyber-security, cryptography, machine learning, finance…</a:t>
          </a:r>
        </a:p>
      </dsp:txBody>
      <dsp:txXfrm>
        <a:off x="3089420" y="1967398"/>
        <a:ext cx="2808563" cy="1685138"/>
      </dsp:txXfrm>
    </dsp:sp>
    <dsp:sp modelId="{7B6BC96E-9029-4E68-842D-C3C660CB7E35}">
      <dsp:nvSpPr>
        <dsp:cNvPr id="0" name=""/>
        <dsp:cNvSpPr/>
      </dsp:nvSpPr>
      <dsp:spPr>
        <a:xfrm>
          <a:off x="6178840" y="1967398"/>
          <a:ext cx="2808563" cy="1685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QC is in its infancy</a:t>
          </a:r>
          <a:r>
            <a:rPr lang="en-US" sz="1400" b="1" kern="1200" dirty="0"/>
            <a:t> but the baby is </a:t>
          </a:r>
          <a:r>
            <a:rPr lang="en-US" sz="1400" b="1" kern="1200" dirty="0">
              <a:solidFill>
                <a:srgbClr val="FFFF00"/>
              </a:solidFill>
            </a:rPr>
            <a:t>very promising</a:t>
          </a:r>
          <a:endParaRPr lang="en-US" sz="1400" kern="1200" dirty="0">
            <a:solidFill>
              <a:srgbClr val="FFFF00"/>
            </a:solidFill>
          </a:endParaRPr>
        </a:p>
      </dsp:txBody>
      <dsp:txXfrm>
        <a:off x="6178840" y="1967398"/>
        <a:ext cx="2808563" cy="1685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9E9B-7255-42A0-9E17-845BA63FCD13}">
      <dsp:nvSpPr>
        <dsp:cNvPr id="0" name=""/>
        <dsp:cNvSpPr/>
      </dsp:nvSpPr>
      <dsp:spPr>
        <a:xfrm>
          <a:off x="157981" y="1404"/>
          <a:ext cx="2281958" cy="13691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 Mocs &amp; Szasz ansatz</a:t>
          </a:r>
        </a:p>
      </dsp:txBody>
      <dsp:txXfrm>
        <a:off x="198083" y="41506"/>
        <a:ext cx="2201754" cy="1288970"/>
      </dsp:txXfrm>
    </dsp:sp>
    <dsp:sp modelId="{E9A3ED44-6DB0-4C48-86D3-76E2DE2CCAC9}">
      <dsp:nvSpPr>
        <dsp:cNvPr id="0" name=""/>
        <dsp:cNvSpPr/>
      </dsp:nvSpPr>
      <dsp:spPr>
        <a:xfrm>
          <a:off x="2640752" y="403028"/>
          <a:ext cx="483775" cy="565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640752" y="516213"/>
        <a:ext cx="338643" cy="339555"/>
      </dsp:txXfrm>
    </dsp:sp>
    <dsp:sp modelId="{FAFB1AC3-4230-4FDF-BE2F-B62EE0AA55F4}">
      <dsp:nvSpPr>
        <dsp:cNvPr id="0" name=""/>
        <dsp:cNvSpPr/>
      </dsp:nvSpPr>
      <dsp:spPr>
        <a:xfrm>
          <a:off x="3352722" y="1404"/>
          <a:ext cx="2281958" cy="13691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Calculating scaling behaviours and errors</a:t>
          </a:r>
        </a:p>
      </dsp:txBody>
      <dsp:txXfrm>
        <a:off x="3392824" y="41506"/>
        <a:ext cx="2201754" cy="1288970"/>
      </dsp:txXfrm>
    </dsp:sp>
    <dsp:sp modelId="{36C2914A-5146-4F0E-A0AE-2A81EE6E6BEB}">
      <dsp:nvSpPr>
        <dsp:cNvPr id="0" name=""/>
        <dsp:cNvSpPr/>
      </dsp:nvSpPr>
      <dsp:spPr>
        <a:xfrm>
          <a:off x="5835493" y="403028"/>
          <a:ext cx="483775" cy="565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835493" y="516213"/>
        <a:ext cx="338643" cy="339555"/>
      </dsp:txXfrm>
    </dsp:sp>
    <dsp:sp modelId="{E3A2BAC5-1168-4970-997C-78C97620D70F}">
      <dsp:nvSpPr>
        <dsp:cNvPr id="0" name=""/>
        <dsp:cNvSpPr/>
      </dsp:nvSpPr>
      <dsp:spPr>
        <a:xfrm>
          <a:off x="6547464" y="1404"/>
          <a:ext cx="2281958" cy="1369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Implementing on a true quantum computer!!</a:t>
          </a:r>
          <a:br>
            <a:rPr lang="en-US" sz="1900" b="1" kern="1200"/>
          </a:br>
          <a:endParaRPr lang="en-US" sz="1900" kern="1200"/>
        </a:p>
      </dsp:txBody>
      <dsp:txXfrm>
        <a:off x="6587566" y="41506"/>
        <a:ext cx="2201754" cy="1288970"/>
      </dsp:txXfrm>
    </dsp:sp>
    <dsp:sp modelId="{2C0E2695-4D82-4D94-81DF-DBD14542ABC0}">
      <dsp:nvSpPr>
        <dsp:cNvPr id="0" name=""/>
        <dsp:cNvSpPr/>
      </dsp:nvSpPr>
      <dsp:spPr>
        <a:xfrm rot="5400000">
          <a:off x="7446555" y="1530315"/>
          <a:ext cx="483775" cy="565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7518665" y="1571390"/>
        <a:ext cx="339555" cy="338643"/>
      </dsp:txXfrm>
    </dsp:sp>
    <dsp:sp modelId="{55FB0016-A6EA-41BF-945E-8437FE3B68F8}">
      <dsp:nvSpPr>
        <dsp:cNvPr id="0" name=""/>
        <dsp:cNvSpPr/>
      </dsp:nvSpPr>
      <dsp:spPr>
        <a:xfrm>
          <a:off x="6547464" y="2283362"/>
          <a:ext cx="2281958" cy="13691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collaboration with IBM</a:t>
          </a:r>
        </a:p>
      </dsp:txBody>
      <dsp:txXfrm>
        <a:off x="6587566" y="2323464"/>
        <a:ext cx="2201754" cy="1288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5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7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1633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23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98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2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9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6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7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9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9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478A2-F204-4D22-BB18-A17329BADB4A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4E7F1F-2E11-4FE5-A527-E46E09D77F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1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4751A-8F69-4263-A6E7-274F0377D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0"/>
            <a:ext cx="5102159" cy="42208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1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Integrating the </a:t>
            </a:r>
            <a:r>
              <a:rPr lang="en-US" sz="4600" b="0" i="1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Schroedinger</a:t>
            </a:r>
            <a:r>
              <a:rPr lang="en-US" sz="4600" b="0" i="1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-Poisson equations on Quantum </a:t>
            </a:r>
            <a:r>
              <a:rPr lang="en-US" sz="4600" i="1" dirty="0">
                <a:solidFill>
                  <a:srgbClr val="FFFFFF"/>
                </a:solidFill>
                <a:latin typeface="Arial" panose="020B0604020202020204" pitchFamily="34" charset="0"/>
              </a:rPr>
              <a:t>C</a:t>
            </a:r>
            <a:r>
              <a:rPr lang="en-US" sz="4600" b="0" i="1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omputing devices</a:t>
            </a:r>
            <a:endParaRPr lang="en-US" sz="4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04845-038E-40B3-B2C6-B33C0B6EE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032" y="804334"/>
            <a:ext cx="3675634" cy="524933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Giuseppe Murante </a:t>
            </a:r>
          </a:p>
        </p:txBody>
      </p:sp>
    </p:spTree>
    <p:extLst>
      <p:ext uri="{BB962C8B-B14F-4D97-AF65-F5344CB8AC3E}">
        <p14:creationId xmlns:p14="http://schemas.microsoft.com/office/powerpoint/2010/main" val="299630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87E9-704D-4191-81A9-52C084D8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727787"/>
            <a:ext cx="10375642" cy="5187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8C9072-05CE-4CAA-B976-3C1982C9798E}"/>
              </a:ext>
            </a:extLst>
          </p:cNvPr>
          <p:cNvSpPr/>
          <p:nvPr/>
        </p:nvSpPr>
        <p:spPr>
          <a:xfrm>
            <a:off x="1895912" y="2843868"/>
            <a:ext cx="9529894" cy="427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B64C-0197-4281-A557-6C6BD4CCFA14}"/>
              </a:ext>
            </a:extLst>
          </p:cNvPr>
          <p:cNvSpPr txBox="1"/>
          <p:nvPr/>
        </p:nvSpPr>
        <p:spPr>
          <a:xfrm>
            <a:off x="1375794" y="6065240"/>
            <a:ext cx="549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advantage </a:t>
            </a:r>
            <a:r>
              <a:rPr lang="en-US" i="1" dirty="0"/>
              <a:t>vs</a:t>
            </a:r>
            <a:r>
              <a:rPr lang="en-US" dirty="0"/>
              <a:t> quantum supremacy…</a:t>
            </a:r>
          </a:p>
        </p:txBody>
      </p:sp>
    </p:spTree>
    <p:extLst>
      <p:ext uri="{BB962C8B-B14F-4D97-AF65-F5344CB8AC3E}">
        <p14:creationId xmlns:p14="http://schemas.microsoft.com/office/powerpoint/2010/main" val="77290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E2ED99-D2F4-469F-B5E8-5B9AE786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F5D003-C013-45E3-937E-2517C16A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73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D132E-A0C2-43CA-9187-A12BC534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92" y="732983"/>
            <a:ext cx="9999583" cy="57392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B3DBD4D-C5E4-4B09-89F5-77583C2C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5" y="4405312"/>
            <a:ext cx="4065878" cy="23288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C84BFA4-6F6A-4E15-86A6-5EF77F5E3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1" y="2711882"/>
            <a:ext cx="3801753" cy="153626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4C83A0-B244-4ED9-AD0F-CD462F30E6E9}"/>
              </a:ext>
            </a:extLst>
          </p:cNvPr>
          <p:cNvSpPr txBox="1"/>
          <p:nvPr/>
        </p:nvSpPr>
        <p:spPr>
          <a:xfrm>
            <a:off x="8722166" y="2388716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Controlled</a:t>
            </a:r>
            <a:r>
              <a:rPr lang="it-IT" dirty="0"/>
              <a:t> </a:t>
            </a:r>
            <a:r>
              <a:rPr lang="it-IT" dirty="0" err="1"/>
              <a:t>rotations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>Create </a:t>
            </a:r>
            <a:r>
              <a:rPr lang="it-IT" b="1" dirty="0"/>
              <a:t>entanglement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B9B8822-9D8A-4372-B7DF-8E3A4B0052F3}"/>
              </a:ext>
            </a:extLst>
          </p:cNvPr>
          <p:cNvCxnSpPr>
            <a:stCxn id="7" idx="1"/>
          </p:cNvCxnSpPr>
          <p:nvPr/>
        </p:nvCxnSpPr>
        <p:spPr>
          <a:xfrm flipH="1">
            <a:off x="7381875" y="2711882"/>
            <a:ext cx="1340291" cy="59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88C961-5EEF-4FBD-BF95-4F00BFD1324D}"/>
              </a:ext>
            </a:extLst>
          </p:cNvPr>
          <p:cNvSpPr txBox="1"/>
          <p:nvPr/>
        </p:nvSpPr>
        <p:spPr>
          <a:xfrm>
            <a:off x="5416826" y="6341165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Quantum </a:t>
            </a:r>
            <a:r>
              <a:rPr lang="it-IT" sz="2000" b="1" dirty="0" err="1"/>
              <a:t>parallelism</a:t>
            </a:r>
            <a:r>
              <a:rPr lang="it-IT" sz="2000" b="1" dirty="0"/>
              <a:t>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209368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417C50-2C46-47F7-88C9-6ED5E0C8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28" y="663676"/>
            <a:ext cx="8911687" cy="1280890"/>
          </a:xfrm>
        </p:spPr>
        <p:txBody>
          <a:bodyPr/>
          <a:lstStyle/>
          <a:p>
            <a:r>
              <a:rPr lang="it-IT" b="1" dirty="0"/>
              <a:t>Quantum </a:t>
            </a:r>
            <a:r>
              <a:rPr lang="it-IT" b="1" dirty="0" err="1"/>
              <a:t>parallelism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49377B-84DE-4638-A39B-9E7ECE1A9FCA}"/>
              </a:ext>
            </a:extLst>
          </p:cNvPr>
          <p:cNvSpPr txBox="1"/>
          <p:nvPr/>
        </p:nvSpPr>
        <p:spPr>
          <a:xfrm>
            <a:off x="1197062" y="1364916"/>
            <a:ext cx="9797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Suppose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: f(0)=0.3, f(1)=0.6 and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evaluate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  <a:p>
            <a:r>
              <a:rPr lang="it-IT" dirty="0" err="1"/>
              <a:t>Classically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call f(0) and f(1)</a:t>
            </a:r>
          </a:p>
          <a:p>
            <a:r>
              <a:rPr lang="it-IT" dirty="0"/>
              <a:t>With a quantum computer:</a:t>
            </a:r>
          </a:p>
          <a:p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0033234-0D98-45EF-B9C6-B8E93BE21A73}"/>
              </a:ext>
            </a:extLst>
          </p:cNvPr>
          <p:cNvCxnSpPr/>
          <p:nvPr/>
        </p:nvCxnSpPr>
        <p:spPr>
          <a:xfrm flipV="1">
            <a:off x="1916723" y="3714750"/>
            <a:ext cx="8550519" cy="43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C25DD52-CCA4-4307-B164-F8FA082555F1}"/>
              </a:ext>
            </a:extLst>
          </p:cNvPr>
          <p:cNvCxnSpPr/>
          <p:nvPr/>
        </p:nvCxnSpPr>
        <p:spPr>
          <a:xfrm flipV="1">
            <a:off x="1916722" y="4557346"/>
            <a:ext cx="8550519" cy="43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967EDB-A827-4BFB-A795-83DDD6F680AF}"/>
              </a:ext>
            </a:extLst>
          </p:cNvPr>
          <p:cNvSpPr txBox="1"/>
          <p:nvPr/>
        </p:nvSpPr>
        <p:spPr>
          <a:xfrm>
            <a:off x="826865" y="357404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F43B31-6CF3-48C6-9B84-E2FF50B6BAC0}"/>
              </a:ext>
            </a:extLst>
          </p:cNvPr>
          <p:cNvSpPr txBox="1"/>
          <p:nvPr/>
        </p:nvSpPr>
        <p:spPr>
          <a:xfrm>
            <a:off x="826865" y="44166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q1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32D5C0A-0448-4C19-9BF9-5C5C65C9A9B3}"/>
              </a:ext>
            </a:extLst>
          </p:cNvPr>
          <p:cNvSpPr/>
          <p:nvPr/>
        </p:nvSpPr>
        <p:spPr>
          <a:xfrm>
            <a:off x="2743200" y="3534508"/>
            <a:ext cx="646235" cy="50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2635430-FB58-44DF-BA1D-7EBD317DE2DE}"/>
              </a:ext>
            </a:extLst>
          </p:cNvPr>
          <p:cNvSpPr/>
          <p:nvPr/>
        </p:nvSpPr>
        <p:spPr>
          <a:xfrm>
            <a:off x="4442313" y="3407110"/>
            <a:ext cx="786913" cy="7032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8FE65C4-601C-47CB-B70F-62E190675FEF}"/>
              </a:ext>
            </a:extLst>
          </p:cNvPr>
          <p:cNvCxnSpPr>
            <a:cxnSpLocks/>
          </p:cNvCxnSpPr>
          <p:nvPr/>
        </p:nvCxnSpPr>
        <p:spPr>
          <a:xfrm>
            <a:off x="4835769" y="4066352"/>
            <a:ext cx="0" cy="534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82A8C8C2-80E0-423C-92EB-C8F1FCAA9A49}"/>
              </a:ext>
            </a:extLst>
          </p:cNvPr>
          <p:cNvSpPr/>
          <p:nvPr/>
        </p:nvSpPr>
        <p:spPr>
          <a:xfrm>
            <a:off x="6633796" y="3429000"/>
            <a:ext cx="786913" cy="63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B0DD77A-9185-4BD4-B492-9E4D30D2CC57}"/>
              </a:ext>
            </a:extLst>
          </p:cNvPr>
          <p:cNvSpPr/>
          <p:nvPr/>
        </p:nvSpPr>
        <p:spPr>
          <a:xfrm>
            <a:off x="9104435" y="4255477"/>
            <a:ext cx="914400" cy="694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M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BA219D2-6770-4AA6-8B88-B9A7B959FDB2}"/>
              </a:ext>
            </a:extLst>
          </p:cNvPr>
          <p:cNvSpPr txBox="1"/>
          <p:nvPr/>
        </p:nvSpPr>
        <p:spPr>
          <a:xfrm>
            <a:off x="998023" y="5511160"/>
            <a:ext cx="214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Initialized</a:t>
            </a:r>
            <a:r>
              <a:rPr lang="it-IT" dirty="0"/>
              <a:t> to |0&gt;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DA77D84-98E0-4E03-919C-1FAEE51DCCDE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266092" y="4785974"/>
            <a:ext cx="804496" cy="72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8D78B2D-7B5C-4FF9-B7D6-E57CEA1E844E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1296865" y="3980102"/>
            <a:ext cx="773723" cy="153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3FC327-EB1E-4168-85DA-A0CE0B82D3CE}"/>
              </a:ext>
            </a:extLst>
          </p:cNvPr>
          <p:cNvSpPr txBox="1"/>
          <p:nvPr/>
        </p:nvSpPr>
        <p:spPr>
          <a:xfrm>
            <a:off x="1907930" y="2443215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 q0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|0&gt;, </a:t>
            </a:r>
            <a:r>
              <a:rPr lang="it-IT" dirty="0" err="1"/>
              <a:t>half</a:t>
            </a:r>
            <a:r>
              <a:rPr lang="it-IT" dirty="0"/>
              <a:t> |1&gt;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4E84B2D-4810-4935-96BD-056DF3A4337F}"/>
              </a:ext>
            </a:extLst>
          </p:cNvPr>
          <p:cNvCxnSpPr>
            <a:stCxn id="24" idx="2"/>
          </p:cNvCxnSpPr>
          <p:nvPr/>
        </p:nvCxnSpPr>
        <p:spPr>
          <a:xfrm flipH="1">
            <a:off x="3191608" y="2812547"/>
            <a:ext cx="341126" cy="5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629FAB4-02D9-4978-9D49-0C5471494794}"/>
              </a:ext>
            </a:extLst>
          </p:cNvPr>
          <p:cNvSpPr txBox="1"/>
          <p:nvPr/>
        </p:nvSpPr>
        <p:spPr>
          <a:xfrm>
            <a:off x="1916722" y="2435374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 q0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half</a:t>
            </a:r>
            <a:r>
              <a:rPr lang="it-IT" dirty="0"/>
              <a:t> |0&gt;, </a:t>
            </a:r>
            <a:r>
              <a:rPr lang="it-IT" dirty="0" err="1"/>
              <a:t>half</a:t>
            </a:r>
            <a:r>
              <a:rPr lang="it-IT" dirty="0"/>
              <a:t> |1&gt;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60A9936-D7FF-4F29-855F-419B09261269}"/>
              </a:ext>
            </a:extLst>
          </p:cNvPr>
          <p:cNvCxnSpPr>
            <a:stCxn id="27" idx="2"/>
          </p:cNvCxnSpPr>
          <p:nvPr/>
        </p:nvCxnSpPr>
        <p:spPr>
          <a:xfrm flipH="1">
            <a:off x="3200400" y="2804706"/>
            <a:ext cx="341126" cy="5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8A2610-D2CA-4CB0-AE1F-006D309CA6CB}"/>
              </a:ext>
            </a:extLst>
          </p:cNvPr>
          <p:cNvSpPr txBox="1"/>
          <p:nvPr/>
        </p:nvSpPr>
        <p:spPr>
          <a:xfrm>
            <a:off x="3908181" y="5280327"/>
            <a:ext cx="3844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Conditional</a:t>
            </a:r>
            <a:r>
              <a:rPr lang="it-IT" dirty="0"/>
              <a:t> </a:t>
            </a:r>
            <a:r>
              <a:rPr lang="it-IT" dirty="0" err="1"/>
              <a:t>rotation</a:t>
            </a:r>
            <a:r>
              <a:rPr lang="it-IT" dirty="0"/>
              <a:t>:</a:t>
            </a:r>
          </a:p>
          <a:p>
            <a:r>
              <a:rPr lang="it-IT" dirty="0" err="1"/>
              <a:t>If</a:t>
            </a:r>
            <a:r>
              <a:rPr lang="it-IT" dirty="0"/>
              <a:t> q0 </a:t>
            </a:r>
            <a:r>
              <a:rPr lang="it-IT" dirty="0" err="1"/>
              <a:t>is</a:t>
            </a:r>
            <a:r>
              <a:rPr lang="it-IT" dirty="0"/>
              <a:t> |1&gt; rotate q1 so</a:t>
            </a:r>
            <a:br>
              <a:rPr lang="it-IT" dirty="0"/>
            </a:b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amplitude</a:t>
            </a:r>
            <a:r>
              <a:rPr lang="it-IT" dirty="0"/>
              <a:t> of </a:t>
            </a:r>
            <a:r>
              <a:rPr lang="it-IT" dirty="0" err="1"/>
              <a:t>its</a:t>
            </a:r>
            <a:br>
              <a:rPr lang="it-IT" dirty="0"/>
            </a:br>
            <a:r>
              <a:rPr lang="it-IT" dirty="0"/>
              <a:t>|0&gt; </a:t>
            </a:r>
            <a:r>
              <a:rPr lang="it-IT" dirty="0" err="1"/>
              <a:t>is</a:t>
            </a:r>
            <a:r>
              <a:rPr lang="it-IT" dirty="0"/>
              <a:t> 0.6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32B7CBA-5E41-4012-81F4-D1FD1F233237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4963258" y="4627595"/>
            <a:ext cx="867084" cy="65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D64D67-B697-4299-8BC2-1BEDD5245F25}"/>
              </a:ext>
            </a:extLst>
          </p:cNvPr>
          <p:cNvSpPr txBox="1"/>
          <p:nvPr/>
        </p:nvSpPr>
        <p:spPr>
          <a:xfrm>
            <a:off x="7455877" y="2286000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Rotate |0&gt;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its</a:t>
            </a:r>
            <a:br>
              <a:rPr lang="it-IT" dirty="0"/>
            </a:br>
            <a:r>
              <a:rPr lang="it-IT" dirty="0" err="1"/>
              <a:t>amplitude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0.3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BE019BB-3FFB-45EE-8B5E-B42FEE2488D0}"/>
              </a:ext>
            </a:extLst>
          </p:cNvPr>
          <p:cNvCxnSpPr>
            <a:stCxn id="32" idx="2"/>
          </p:cNvCxnSpPr>
          <p:nvPr/>
        </p:nvCxnSpPr>
        <p:spPr>
          <a:xfrm flipH="1">
            <a:off x="7614138" y="2932331"/>
            <a:ext cx="1106669" cy="53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2DFC177-5CA4-4C59-96A4-BBFE8DEC4BAE}"/>
              </a:ext>
            </a:extLst>
          </p:cNvPr>
          <p:cNvSpPr txBox="1"/>
          <p:nvPr/>
        </p:nvSpPr>
        <p:spPr>
          <a:xfrm>
            <a:off x="7803173" y="5283348"/>
            <a:ext cx="393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MEASURE</a:t>
            </a:r>
            <a:r>
              <a:rPr lang="it-IT" dirty="0"/>
              <a:t> q1</a:t>
            </a:r>
            <a:br>
              <a:rPr lang="it-IT" dirty="0"/>
            </a:b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amplitudes</a:t>
            </a:r>
            <a:r>
              <a:rPr lang="it-IT" dirty="0"/>
              <a:t> 0.3</a:t>
            </a:r>
            <a:br>
              <a:rPr lang="it-IT" dirty="0"/>
            </a:br>
            <a:r>
              <a:rPr lang="it-IT" dirty="0"/>
              <a:t>for |0&gt;  [</a:t>
            </a:r>
            <a:r>
              <a:rPr lang="it-IT" dirty="0">
                <a:highlight>
                  <a:srgbClr val="FFFF00"/>
                </a:highlight>
              </a:rPr>
              <a:t>f(q0)</a:t>
            </a:r>
            <a:r>
              <a:rPr lang="it-IT" dirty="0"/>
              <a:t>] and 0.6</a:t>
            </a:r>
            <a:br>
              <a:rPr lang="it-IT" dirty="0"/>
            </a:br>
            <a:r>
              <a:rPr lang="it-IT" dirty="0"/>
              <a:t>for |0&gt; of q1 [</a:t>
            </a:r>
            <a:r>
              <a:rPr lang="it-IT" dirty="0">
                <a:highlight>
                  <a:srgbClr val="FFFF00"/>
                </a:highlight>
              </a:rPr>
              <a:t>f(q1)</a:t>
            </a:r>
            <a:r>
              <a:rPr lang="it-IT" dirty="0"/>
              <a:t>]. </a:t>
            </a:r>
            <a:r>
              <a:rPr lang="it-IT" b="1" dirty="0"/>
              <a:t>ONE call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5BB1A45-5606-4C70-8F3B-251D7F0F9442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069265" y="4950069"/>
            <a:ext cx="492370" cy="33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2BD81F1-8EF9-4334-9508-757ED1BA3C86}"/>
              </a:ext>
            </a:extLst>
          </p:cNvPr>
          <p:cNvSpPr txBox="1"/>
          <p:nvPr/>
        </p:nvSpPr>
        <p:spPr>
          <a:xfrm>
            <a:off x="791311" y="6421012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repeat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trick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qubits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6332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9" grpId="0"/>
      <p:bldP spid="32" grpId="0"/>
      <p:bldP spid="35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F705751-C974-4401-8BA7-91372730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68" y="361949"/>
            <a:ext cx="8311589" cy="15097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06A31BF-D041-4B1C-A128-E750941C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" y="2157110"/>
            <a:ext cx="4194689" cy="23462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DD8A5A-2714-457E-A14D-66F82CDD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89" y="3606074"/>
            <a:ext cx="7839000" cy="2889977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2C42F415-FFF5-42BF-84FC-8E5494708CEB}"/>
              </a:ext>
            </a:extLst>
          </p:cNvPr>
          <p:cNvSpPr/>
          <p:nvPr/>
        </p:nvSpPr>
        <p:spPr>
          <a:xfrm>
            <a:off x="5928564" y="4559536"/>
            <a:ext cx="3821775" cy="61564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549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BC07C-5A40-4129-9408-E4507276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Infancy of Quantum Computing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C87FD2-B0A5-4B4F-A42E-45DEB337B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32030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10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DB620-710D-4D34-A23A-AB3A2CBC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Properties of quantum computations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D834C2-1451-4C03-807D-104AA88E4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35547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779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EE68-5A25-4051-BA3B-BCC93979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85" y="0"/>
            <a:ext cx="11828106" cy="1280890"/>
          </a:xfrm>
        </p:spPr>
        <p:txBody>
          <a:bodyPr/>
          <a:lstStyle/>
          <a:p>
            <a:r>
              <a:rPr lang="en-US" dirty="0"/>
              <a:t>From Wikipedia: what is a real quantum computer?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CC03F-C024-43D2-AC0E-DE5E91931654}"/>
              </a:ext>
            </a:extLst>
          </p:cNvPr>
          <p:cNvSpPr txBox="1"/>
          <p:nvPr/>
        </p:nvSpPr>
        <p:spPr>
          <a:xfrm>
            <a:off x="1352025" y="1342495"/>
            <a:ext cx="1061906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Candidates for physical realizations</a:t>
            </a:r>
          </a:p>
          <a:p>
            <a:r>
              <a:rPr lang="en-US" sz="1100" dirty="0"/>
              <a:t>For physically implementing a quantum computer, many different candidates are being pursued, among them (distinguished by the physical system used to realize the qubits):</a:t>
            </a:r>
          </a:p>
          <a:p>
            <a:endParaRPr lang="en-US" sz="1100" dirty="0"/>
          </a:p>
          <a:p>
            <a:r>
              <a:rPr lang="en-US" sz="1100" b="1" dirty="0">
                <a:solidFill>
                  <a:srgbClr val="FF0000"/>
                </a:solidFill>
              </a:rPr>
              <a:t>Superconducting quantum computing</a:t>
            </a:r>
            <a:r>
              <a:rPr lang="en-US" sz="1100" dirty="0"/>
              <a:t>[79][80] (qubit implemented by the state of small superconducting circuits [Josephson junctions])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Trapped ion quantum computer </a:t>
            </a:r>
            <a:r>
              <a:rPr lang="en-US" sz="1100" dirty="0"/>
              <a:t>(qubit implemented by the internal state of trapped ions)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Neutral atoms in optical lattices </a:t>
            </a:r>
            <a:r>
              <a:rPr lang="en-US" sz="1100" dirty="0"/>
              <a:t>(qubit implemented by internal states of neutral atoms trapped in an optical lattice)[81][82]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Quantum dot computer, spin-based </a:t>
            </a:r>
            <a:r>
              <a:rPr lang="en-US" sz="1100" dirty="0"/>
              <a:t>(e.g. the Loss-DiVincenzo quantum computer[83]) (qubit given by the spin states of trapped electrons)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Quantum dot computer, spatial-based </a:t>
            </a:r>
            <a:r>
              <a:rPr lang="en-US" sz="1100" dirty="0"/>
              <a:t>(qubit given by electron position in double quantum dot)[84]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Quantum computing using engineered quantum wells</a:t>
            </a:r>
            <a:r>
              <a:rPr lang="en-US" sz="1100" dirty="0"/>
              <a:t>, which could in principle enable the construction of quantum computers that operate at room temperature[85][86]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Coupled quantum wire </a:t>
            </a:r>
            <a:r>
              <a:rPr lang="en-US" sz="1100" dirty="0"/>
              <a:t>(qubit implemented by a pair of quantum wires coupled by a quantum point contact)[87][88][89]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Nuclear magnetic resonance quantum computer </a:t>
            </a:r>
            <a:r>
              <a:rPr lang="en-US" sz="1100" dirty="0"/>
              <a:t>(NMRQC) implemented with the nuclear magnetic resonance of molecules in solution, where qubits are provided by nuclear spins within the dissolved molecule and probed with radio waves</a:t>
            </a:r>
          </a:p>
          <a:p>
            <a:r>
              <a:rPr lang="en-US" sz="1100" dirty="0">
                <a:solidFill>
                  <a:srgbClr val="FF0000"/>
                </a:solidFill>
              </a:rPr>
              <a:t>Solid-state NMR Kane quantum computers </a:t>
            </a:r>
            <a:r>
              <a:rPr lang="en-US" sz="1100" dirty="0"/>
              <a:t>(qubit realized by the nuclear spin state of phosphorus donors in silicon)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Electrons-on-helium quantum computers </a:t>
            </a:r>
            <a:r>
              <a:rPr lang="en-US" sz="1100" dirty="0"/>
              <a:t>(qubit is the electron spin)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Cavity quantum electrodynamics </a:t>
            </a:r>
            <a:r>
              <a:rPr lang="en-US" sz="1100" dirty="0"/>
              <a:t>(CQED) (qubit provided by the internal state of trapped atoms coupled to high-finesse cavities)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Molecular magnet</a:t>
            </a:r>
            <a:r>
              <a:rPr lang="en-US" sz="1100" dirty="0"/>
              <a:t>[90] (qubit given by spin states)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Fullerene-based ESR quantum computer </a:t>
            </a:r>
            <a:r>
              <a:rPr lang="en-US" sz="1100" dirty="0"/>
              <a:t>(qubit based on the electronic spin of atoms or molecules encased in fullerenes)[91]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Nonlinear optical quantum computer </a:t>
            </a:r>
            <a:r>
              <a:rPr lang="en-US" sz="1100" dirty="0"/>
              <a:t>(qubits realized by processing states of different modes of light through both linear and nonlinear elements)[92][93]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Linear optical quantum computer </a:t>
            </a:r>
            <a:r>
              <a:rPr lang="en-US" sz="1100" dirty="0"/>
              <a:t>(qubits realized by processing states of different modes of light through linear elements e.g. mirrors, beam splitters and phase shifters)[94]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Diamond-based quantum computer</a:t>
            </a:r>
            <a:r>
              <a:rPr lang="en-US" sz="1100" dirty="0"/>
              <a:t>[95][96][97] (qubit realized by the electronic or nuclear spin of nitrogen-vacancy centers in diamond)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Bose-Einstein condensate-based </a:t>
            </a:r>
            <a:r>
              <a:rPr lang="en-US" sz="1100" dirty="0"/>
              <a:t>quantum computer[98]</a:t>
            </a:r>
          </a:p>
          <a:p>
            <a:r>
              <a:rPr lang="en-US" sz="1100" dirty="0">
                <a:solidFill>
                  <a:srgbClr val="FF0000"/>
                </a:solidFill>
              </a:rPr>
              <a:t>Transistor-based quantum computer </a:t>
            </a:r>
            <a:r>
              <a:rPr lang="en-US" sz="1100" dirty="0"/>
              <a:t>– string quantum computers with entrainment of positive holes using an electrostatic trap</a:t>
            </a:r>
          </a:p>
          <a:p>
            <a:r>
              <a:rPr lang="en-US" sz="1100" dirty="0">
                <a:solidFill>
                  <a:srgbClr val="FF0000"/>
                </a:solidFill>
              </a:rPr>
              <a:t>Rare-earth-metal-ion-doped inorganic crystal based quantum computers</a:t>
            </a:r>
            <a:r>
              <a:rPr lang="en-US" sz="1100" dirty="0"/>
              <a:t>[99][100] (qubit realized by the internal electronic state of dopants in optical fibers)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Metallic-like carbon nanospheres-based quantum computers</a:t>
            </a:r>
            <a:r>
              <a:rPr lang="en-US" sz="1100" dirty="0"/>
              <a:t>[101]</a:t>
            </a:r>
          </a:p>
          <a:p>
            <a:r>
              <a:rPr lang="en-US" sz="1100" b="1" dirty="0"/>
              <a:t>The large number of candidates demonstrates that quantum computing, despite rapid progress, is still in its infancy.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8042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7578-265C-45D3-BFCB-54CD7BB9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487DE-070A-458A-B5C5-F15EF557F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02" y="1264555"/>
            <a:ext cx="2342515" cy="377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82AE1-5B77-456A-A7DE-C0EB0A21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55" y="190500"/>
            <a:ext cx="5210257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E6C0A-871E-4FCB-8285-B19B0BD5B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90" y="4053110"/>
            <a:ext cx="3293329" cy="24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9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5228-6A6A-4332-9F47-649BC8BA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22" y="292024"/>
            <a:ext cx="8911687" cy="1280890"/>
          </a:xfrm>
        </p:spPr>
        <p:txBody>
          <a:bodyPr/>
          <a:lstStyle/>
          <a:p>
            <a:r>
              <a:rPr lang="en-US" dirty="0"/>
              <a:t>A case study for astrophysics:</a:t>
            </a:r>
            <a:br>
              <a:rPr lang="en-US" dirty="0"/>
            </a:br>
            <a:r>
              <a:rPr lang="en-US" dirty="0" err="1"/>
              <a:t>Schroedinger</a:t>
            </a:r>
            <a:r>
              <a:rPr lang="en-US" dirty="0"/>
              <a:t>-Poisson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50E1C-67EE-4502-8B34-2D6163F2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10" y="2343978"/>
            <a:ext cx="4389120" cy="1978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3C570-D441-45D8-8AB2-836D06AF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25" y="2145106"/>
            <a:ext cx="4133066" cy="200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802AA-A5B3-4DB2-BF90-5F71F89C2A07}"/>
              </a:ext>
            </a:extLst>
          </p:cNvPr>
          <p:cNvSpPr txBox="1"/>
          <p:nvPr/>
        </p:nvSpPr>
        <p:spPr>
          <a:xfrm>
            <a:off x="1408923" y="177577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FC9AF-BDE0-4F59-8B25-8E9C2EC838BA}"/>
              </a:ext>
            </a:extLst>
          </p:cNvPr>
          <p:cNvSpPr txBox="1"/>
          <p:nvPr/>
        </p:nvSpPr>
        <p:spPr>
          <a:xfrm>
            <a:off x="6415183" y="1785105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equations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6EFA2-80FC-4142-9CD8-29CC00F5B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70" y="4712895"/>
            <a:ext cx="1213828" cy="497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13212-4C96-4F84-9F69-234751B2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008" y="4561801"/>
            <a:ext cx="4248426" cy="799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423B2C-C551-4E5F-83CC-0ABFEA2F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125" y="4500061"/>
            <a:ext cx="2985626" cy="15722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A1D87D-CED7-45E2-8BE7-30DA0B2C9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86" y="5781122"/>
            <a:ext cx="2513411" cy="957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DC615-CAEF-4FD9-83E1-6E716F920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332" y="5922268"/>
            <a:ext cx="3136102" cy="766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AD5AA65-E0A3-4872-8FF4-E30C79592D7B}"/>
              </a:ext>
            </a:extLst>
          </p:cNvPr>
          <p:cNvSpPr/>
          <p:nvPr/>
        </p:nvSpPr>
        <p:spPr>
          <a:xfrm>
            <a:off x="1978090" y="2343978"/>
            <a:ext cx="3517641" cy="2006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4D5846-AB6C-49DE-B52D-D946B0A86E8C}"/>
              </a:ext>
            </a:extLst>
          </p:cNvPr>
          <p:cNvSpPr/>
          <p:nvPr/>
        </p:nvSpPr>
        <p:spPr>
          <a:xfrm>
            <a:off x="6828749" y="2246386"/>
            <a:ext cx="4090442" cy="2006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81A3ED-D40C-4CC1-912B-33A3570019B6}"/>
              </a:ext>
            </a:extLst>
          </p:cNvPr>
          <p:cNvSpPr/>
          <p:nvPr/>
        </p:nvSpPr>
        <p:spPr>
          <a:xfrm>
            <a:off x="6683765" y="4514867"/>
            <a:ext cx="3136102" cy="1572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15C611-3139-4DD5-8A2A-27944D6BE530}"/>
              </a:ext>
            </a:extLst>
          </p:cNvPr>
          <p:cNvSpPr txBox="1"/>
          <p:nvPr/>
        </p:nvSpPr>
        <p:spPr>
          <a:xfrm>
            <a:off x="332194" y="5539748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potential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CCC3C5-080C-41B4-AD94-373E72389B18}"/>
              </a:ext>
            </a:extLst>
          </p:cNvPr>
          <p:cNvSpPr txBox="1"/>
          <p:nvPr/>
        </p:nvSpPr>
        <p:spPr>
          <a:xfrm>
            <a:off x="2664716" y="55584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Nonlocal quantum pressure tensor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82639E-35D9-4984-9C25-EBCE4969DE9C}"/>
              </a:ext>
            </a:extLst>
          </p:cNvPr>
          <p:cNvSpPr txBox="1"/>
          <p:nvPr/>
        </p:nvSpPr>
        <p:spPr>
          <a:xfrm>
            <a:off x="9853798" y="4720238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Becomes </a:t>
            </a:r>
            <a:br>
              <a:rPr lang="en-US" dirty="0"/>
            </a:br>
            <a:r>
              <a:rPr lang="en-US" dirty="0"/>
              <a:t>Euler-Poisson </a:t>
            </a:r>
            <a:br>
              <a:rPr lang="en-US" dirty="0"/>
            </a:br>
            <a:r>
              <a:rPr lang="en-US" dirty="0"/>
              <a:t>when m tends </a:t>
            </a:r>
            <a:br>
              <a:rPr lang="en-US" dirty="0"/>
            </a:br>
            <a:r>
              <a:rPr lang="en-US" dirty="0"/>
              <a:t>to infinite</a:t>
            </a:r>
          </a:p>
        </p:txBody>
      </p:sp>
    </p:spTree>
    <p:extLst>
      <p:ext uri="{BB962C8B-B14F-4D97-AF65-F5344CB8AC3E}">
        <p14:creationId xmlns:p14="http://schemas.microsoft.com/office/powerpoint/2010/main" val="209465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BA822-B733-4FF2-B47F-20FA6B3D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What is Quantum Computing?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249D-B35F-403E-9D35-9C5A61557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Quantum computing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like having a quantum accelerator in your CPU: it is another world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 and elaboration are done at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quantum-mechanics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level, creating a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quantum wave 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modifying it to solve your problem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Qubits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are the atomic objects of quantum computing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Results are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intrinsically probabilistic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The resulting wavefunction must be reconstructed by repeating the computation many times (shoots) for sampling it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all problems are suitable for being solved with quantum computing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In particular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nonlinear problems are difficult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future, often a combination of classical and quantum computation will probably be used (but not an accelerator… no compilers… no pragmas…)</a:t>
            </a:r>
          </a:p>
        </p:txBody>
      </p:sp>
    </p:spTree>
    <p:extLst>
      <p:ext uri="{BB962C8B-B14F-4D97-AF65-F5344CB8AC3E}">
        <p14:creationId xmlns:p14="http://schemas.microsoft.com/office/powerpoint/2010/main" val="342956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37A79-C695-4D1D-9B92-28D599BC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32184"/>
            <a:ext cx="10210800" cy="109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FD496-17BF-4F8E-BA9A-799DA82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9" y="1541016"/>
            <a:ext cx="4967953" cy="4226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E4992-9DD2-4B0E-88B8-DBE5F5B7F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72" y="2489153"/>
            <a:ext cx="6517178" cy="498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C1B53-12D1-4163-883D-93CC35928C8A}"/>
              </a:ext>
            </a:extLst>
          </p:cNvPr>
          <p:cNvSpPr txBox="1"/>
          <p:nvPr/>
        </p:nvSpPr>
        <p:spPr>
          <a:xfrm>
            <a:off x="6279502" y="1987420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function (to be minimized with QC):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63BCC3-2D54-46DF-83AE-D988CD35B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923" y="3304889"/>
            <a:ext cx="6143558" cy="2643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7896D-03D5-4FA8-AA58-CE342E9E79E6}"/>
              </a:ext>
            </a:extLst>
          </p:cNvPr>
          <p:cNvSpPr txBox="1"/>
          <p:nvPr/>
        </p:nvSpPr>
        <p:spPr>
          <a:xfrm>
            <a:off x="6279502" y="6080939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Authors claim exponential speedup</a:t>
            </a:r>
          </a:p>
        </p:txBody>
      </p:sp>
    </p:spTree>
    <p:extLst>
      <p:ext uri="{BB962C8B-B14F-4D97-AF65-F5344CB8AC3E}">
        <p14:creationId xmlns:p14="http://schemas.microsoft.com/office/powerpoint/2010/main" val="263577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117C-55A1-46EC-9CDC-43CA1E5A5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47" y="157579"/>
            <a:ext cx="8911687" cy="1280890"/>
          </a:xfrm>
        </p:spPr>
        <p:txBody>
          <a:bodyPr/>
          <a:lstStyle/>
          <a:p>
            <a:r>
              <a:rPr lang="en-US" dirty="0"/>
              <a:t>Classical evolution of 1D gravity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C86015E7-ABC7-4355-BBC4-076E4AB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00" y="958226"/>
            <a:ext cx="2743200" cy="193917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B5513CEE-2DFA-4CCE-87ED-15338BCC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92" y="2896883"/>
            <a:ext cx="2743200" cy="1841786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E6651037-6F0F-4420-80F1-AA25A8A14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96" y="4734521"/>
            <a:ext cx="2743200" cy="1836549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831A14F1-5653-4698-B006-A05D250FC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849" y="960469"/>
            <a:ext cx="2686179" cy="1930532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E1BAA8B5-D314-4612-BE23-0FB7E00D8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033" y="2936370"/>
            <a:ext cx="2779485" cy="1871669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A3213463-F487-4AE7-A820-52EB9ED6B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848" y="4739279"/>
            <a:ext cx="2784670" cy="2008460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6C155F44-C3F6-4F85-B5EC-72CB42327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1420" y="2412955"/>
            <a:ext cx="3131975" cy="25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D5238576-4438-4475-803D-0F4CA785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23" y="73200"/>
            <a:ext cx="7486260" cy="65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B8C9-4E83-46BC-8C84-A34128ED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dirty="0" err="1"/>
              <a:t>Mocz</a:t>
            </a:r>
            <a:r>
              <a:rPr lang="en-US" dirty="0"/>
              <a:t> &amp; Szasz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E543-58C4-45B3-B4F7-7C0E0B2E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30" y="1344299"/>
            <a:ext cx="5223506" cy="5513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C70106-79CF-4527-BA05-0602177BD847}"/>
              </a:ext>
            </a:extLst>
          </p:cNvPr>
          <p:cNvSpPr/>
          <p:nvPr/>
        </p:nvSpPr>
        <p:spPr>
          <a:xfrm>
            <a:off x="6096000" y="5519956"/>
            <a:ext cx="1512815" cy="192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A5D2F-67A0-4268-A13B-FFB763A5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A step forward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EB6A78-7126-43E4-958A-B25570050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75986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66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B88955-B73D-410F-BD77-6FD9ED04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40E6165-3B99-4CC3-BCB7-16C4C346B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212" y="640080"/>
            <a:ext cx="3602736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9585D-E1C1-433A-B38A-5DCC03D74C2B}"/>
              </a:ext>
            </a:extLst>
          </p:cNvPr>
          <p:cNvSpPr txBox="1"/>
          <p:nvPr/>
        </p:nvSpPr>
        <p:spPr>
          <a:xfrm>
            <a:off x="8584163" y="493491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Questions?</a:t>
            </a:r>
          </a:p>
          <a:p>
            <a:r>
              <a:rPr lang="en-US" dirty="0"/>
              <a:t>Comments?</a:t>
            </a:r>
          </a:p>
        </p:txBody>
      </p:sp>
    </p:spTree>
    <p:extLst>
      <p:ext uri="{BB962C8B-B14F-4D97-AF65-F5344CB8AC3E}">
        <p14:creationId xmlns:p14="http://schemas.microsoft.com/office/powerpoint/2010/main" val="279318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F51FA36-5B04-48E9-8CF7-4F92B4A6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19" y="1491761"/>
            <a:ext cx="3224946" cy="42999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77C33C-6E87-4764-87C6-4AA0CD743571}"/>
              </a:ext>
            </a:extLst>
          </p:cNvPr>
          <p:cNvSpPr txBox="1"/>
          <p:nvPr/>
        </p:nvSpPr>
        <p:spPr>
          <a:xfrm>
            <a:off x="615461" y="228600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Schroedinger’s</a:t>
            </a:r>
            <a:r>
              <a:rPr lang="it-IT" dirty="0"/>
              <a:t> </a:t>
            </a:r>
            <a:r>
              <a:rPr lang="it-IT" dirty="0" err="1"/>
              <a:t>cat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A7AF84-2CDC-4CF6-A5EB-9C4478EECFB0}"/>
              </a:ext>
            </a:extLst>
          </p:cNvPr>
          <p:cNvSpPr txBox="1"/>
          <p:nvPr/>
        </p:nvSpPr>
        <p:spPr>
          <a:xfrm>
            <a:off x="2433941" y="1548593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I </a:t>
            </a:r>
            <a:r>
              <a:rPr lang="it-IT" sz="3200" dirty="0" err="1"/>
              <a:t>am</a:t>
            </a:r>
            <a:r>
              <a:rPr lang="it-IT" sz="3200" dirty="0"/>
              <a:t> </a:t>
            </a:r>
            <a:r>
              <a:rPr lang="it-IT" sz="3200" dirty="0" err="1"/>
              <a:t>alive</a:t>
            </a:r>
            <a:r>
              <a:rPr lang="it-IT" sz="3200" dirty="0"/>
              <a:t>.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9CD069-A29D-4F51-A8CE-FCEFB5FA39E8}"/>
              </a:ext>
            </a:extLst>
          </p:cNvPr>
          <p:cNvSpPr txBox="1"/>
          <p:nvPr/>
        </p:nvSpPr>
        <p:spPr>
          <a:xfrm>
            <a:off x="1757398" y="2730133"/>
            <a:ext cx="2829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And I </a:t>
            </a:r>
            <a:r>
              <a:rPr lang="it-IT" sz="2800" dirty="0" err="1"/>
              <a:t>am</a:t>
            </a:r>
            <a:r>
              <a:rPr lang="it-IT" sz="2800" dirty="0"/>
              <a:t> </a:t>
            </a:r>
            <a:br>
              <a:rPr lang="it-IT" sz="2800" dirty="0"/>
            </a:br>
            <a:r>
              <a:rPr lang="it-IT" sz="2800" dirty="0"/>
              <a:t>coming for </a:t>
            </a:r>
            <a:r>
              <a:rPr lang="it-IT" sz="2800" b="1" dirty="0" err="1"/>
              <a:t>you</a:t>
            </a:r>
            <a:endParaRPr lang="it-IT" b="1" dirty="0"/>
          </a:p>
        </p:txBody>
      </p:sp>
      <p:sp>
        <p:nvSpPr>
          <p:cNvPr id="8" name="Fumetto: ovale 7">
            <a:extLst>
              <a:ext uri="{FF2B5EF4-FFF2-40B4-BE49-F238E27FC236}">
                <a16:creationId xmlns:a16="http://schemas.microsoft.com/office/drawing/2014/main" id="{85790362-FFA7-4261-9D2E-7893C31EFD14}"/>
              </a:ext>
            </a:extLst>
          </p:cNvPr>
          <p:cNvSpPr/>
          <p:nvPr/>
        </p:nvSpPr>
        <p:spPr>
          <a:xfrm rot="21380551" flipH="1">
            <a:off x="2097421" y="1120270"/>
            <a:ext cx="2895121" cy="1371600"/>
          </a:xfrm>
          <a:prstGeom prst="wedgeEllipseCallout">
            <a:avLst>
              <a:gd name="adj1" fmla="val -41473"/>
              <a:gd name="adj2" fmla="val 681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umetto: ovale 8">
            <a:extLst>
              <a:ext uri="{FF2B5EF4-FFF2-40B4-BE49-F238E27FC236}">
                <a16:creationId xmlns:a16="http://schemas.microsoft.com/office/drawing/2014/main" id="{C722069E-7D12-42E3-9CF2-D6CC466A9CB5}"/>
              </a:ext>
            </a:extLst>
          </p:cNvPr>
          <p:cNvSpPr/>
          <p:nvPr/>
        </p:nvSpPr>
        <p:spPr>
          <a:xfrm rot="21380551" flipH="1">
            <a:off x="1506109" y="2580382"/>
            <a:ext cx="3168362" cy="1302463"/>
          </a:xfrm>
          <a:prstGeom prst="wedgeEllipseCallout">
            <a:avLst>
              <a:gd name="adj1" fmla="val -59450"/>
              <a:gd name="adj2" fmla="val -21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6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B7A68-26E2-46EA-AFBB-D6A9AF17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82" y="155003"/>
            <a:ext cx="4713676" cy="4174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BF28F-39E0-48B6-852D-F44999B0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5" y="4329401"/>
            <a:ext cx="8132921" cy="2373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841C-9ED0-476F-B2F1-8FB1F4CA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76" y="486464"/>
            <a:ext cx="5719156" cy="1163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73DE5-A133-4209-9C1F-3AFC188D3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05" y="1347086"/>
            <a:ext cx="3125585" cy="1047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EAC25-EEC2-4C28-A5A7-CC3C573D63EC}"/>
              </a:ext>
            </a:extLst>
          </p:cNvPr>
          <p:cNvSpPr txBox="1"/>
          <p:nvPr/>
        </p:nvSpPr>
        <p:spPr>
          <a:xfrm>
            <a:off x="7348520" y="2661827"/>
            <a:ext cx="3752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a qubit can represent</a:t>
            </a:r>
            <a:br>
              <a:rPr lang="en-US" dirty="0"/>
            </a:br>
            <a:r>
              <a:rPr lang="en-US" dirty="0"/>
              <a:t>one real number. With no digital</a:t>
            </a:r>
            <a:br>
              <a:rPr lang="en-US" dirty="0"/>
            </a:br>
            <a:r>
              <a:rPr lang="en-US" dirty="0"/>
              <a:t>truncation.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EE7FE7-CA87-47BE-A9E4-F74943855218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766495" y="2097248"/>
            <a:ext cx="458500" cy="56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948934-2D6B-4F3A-8B12-89B2B165347C}"/>
              </a:ext>
            </a:extLst>
          </p:cNvPr>
          <p:cNvSpPr txBox="1"/>
          <p:nvPr/>
        </p:nvSpPr>
        <p:spPr>
          <a:xfrm>
            <a:off x="10229603" y="4253218"/>
            <a:ext cx="19623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Hilbert</a:t>
            </a:r>
            <a:br>
              <a:rPr lang="en-US" dirty="0"/>
            </a:br>
            <a:r>
              <a:rPr lang="en-US" dirty="0"/>
              <a:t>space, </a:t>
            </a:r>
            <a:br>
              <a:rPr lang="en-US" dirty="0"/>
            </a:br>
            <a:r>
              <a:rPr lang="en-US" dirty="0"/>
              <a:t>unitary matrices</a:t>
            </a:r>
            <a:br>
              <a:rPr lang="en-US" dirty="0"/>
            </a:br>
            <a:r>
              <a:rPr lang="en-US" dirty="0"/>
              <a:t>operate on </a:t>
            </a:r>
            <a:br>
              <a:rPr lang="en-US" dirty="0"/>
            </a:br>
            <a:r>
              <a:rPr lang="en-US" dirty="0"/>
              <a:t>qubits, and</a:t>
            </a:r>
            <a:br>
              <a:rPr lang="en-US" dirty="0"/>
            </a:br>
            <a:r>
              <a:rPr lang="en-US" dirty="0"/>
              <a:t>operations are</a:t>
            </a:r>
            <a:br>
              <a:rPr lang="en-US" dirty="0"/>
            </a:br>
            <a:r>
              <a:rPr lang="en-US" b="1" dirty="0"/>
              <a:t>intrinsically</a:t>
            </a:r>
            <a:br>
              <a:rPr lang="en-US" b="1" dirty="0"/>
            </a:br>
            <a:r>
              <a:rPr lang="en-US" b="1" dirty="0"/>
              <a:t>linear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BB74D3-9457-4A7E-8392-E9CF409241B3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504727" y="1560352"/>
            <a:ext cx="1706075" cy="269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F60F1DA-29C9-4902-96A6-17413BD6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10" y="0"/>
            <a:ext cx="7662930" cy="37286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AE6F99-A569-40B4-A66A-7F7DBC17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21" y="3371177"/>
            <a:ext cx="7675808" cy="373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21C2A02-70AA-4D01-9A26-2B1A5B24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2" y="747713"/>
            <a:ext cx="11554171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4A675D-2BE4-4AE3-95F4-7CE171C6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923CB0-541A-4DA4-B85D-5B6F6B0F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48" y="809035"/>
            <a:ext cx="10390795" cy="50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A0672-07C6-4044-A056-57278D02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5" y="457794"/>
            <a:ext cx="8711738" cy="176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914A4-C19F-40F1-B454-1678C028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87" y="2220092"/>
            <a:ext cx="8246225" cy="1562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FD5EA-5992-4C9B-9547-1ECAF3564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9" y="3782885"/>
            <a:ext cx="7399968" cy="1549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02A1D-A4C4-4095-AF93-0FD89551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406" y="3782885"/>
            <a:ext cx="2198576" cy="2163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75D31-EC46-4632-8D1B-85149D53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422" y="5866326"/>
            <a:ext cx="4123113" cy="93102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91D2BC-1032-4BF5-94B2-E9B1E7834FF0}"/>
              </a:ext>
            </a:extLst>
          </p:cNvPr>
          <p:cNvSpPr txBox="1"/>
          <p:nvPr/>
        </p:nvSpPr>
        <p:spPr>
          <a:xfrm>
            <a:off x="1114425" y="1038225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Dirac </a:t>
            </a:r>
            <a:r>
              <a:rPr lang="it-IT" sz="2800" dirty="0" err="1"/>
              <a:t>notation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503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916C7DA-3267-436E-8E5E-C19D81ED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5" y="1952625"/>
            <a:ext cx="11901406" cy="47672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1C0BC5-461A-45B3-BE39-51038EC5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917" y="628506"/>
            <a:ext cx="8911687" cy="1280890"/>
          </a:xfrm>
        </p:spPr>
        <p:txBody>
          <a:bodyPr/>
          <a:lstStyle/>
          <a:p>
            <a:r>
              <a:rPr lang="en-US" dirty="0"/>
              <a:t>Programming Quantum Computers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39E963E-367E-4F35-86A8-D3DCADC24370}"/>
              </a:ext>
            </a:extLst>
          </p:cNvPr>
          <p:cNvSpPr txBox="1"/>
          <p:nvPr/>
        </p:nvSpPr>
        <p:spPr>
          <a:xfrm>
            <a:off x="2070141" y="1329104"/>
            <a:ext cx="7144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Qubits must be worked directly. No source code, no compilers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 algorithm is realized via a </a:t>
            </a:r>
            <a:r>
              <a:rPr lang="en-US" dirty="0" err="1"/>
              <a:t>serie</a:t>
            </a:r>
            <a:r>
              <a:rPr lang="en-US" dirty="0"/>
              <a:t> of </a:t>
            </a:r>
            <a:r>
              <a:rPr lang="en-US" b="1" dirty="0"/>
              <a:t>gates</a:t>
            </a:r>
            <a:r>
              <a:rPr lang="en-US" dirty="0"/>
              <a:t> acting on qubits</a:t>
            </a:r>
          </a:p>
        </p:txBody>
      </p:sp>
    </p:spTree>
    <p:extLst>
      <p:ext uri="{BB962C8B-B14F-4D97-AF65-F5344CB8AC3E}">
        <p14:creationId xmlns:p14="http://schemas.microsoft.com/office/powerpoint/2010/main" val="35753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633C-E238-4701-8188-6173F893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60" y="96173"/>
            <a:ext cx="8911687" cy="1280890"/>
          </a:xfrm>
        </p:spPr>
        <p:txBody>
          <a:bodyPr/>
          <a:lstStyle/>
          <a:p>
            <a:r>
              <a:rPr lang="en-US" dirty="0"/>
              <a:t>Gates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70925-B381-49C4-9D27-0214EF9A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6" y="1185640"/>
            <a:ext cx="2085081" cy="497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37005-8E72-4E67-999D-0FB46076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4" y="931032"/>
            <a:ext cx="1748638" cy="100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A0FC0-6A17-46CE-8D6D-0FC52B60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032" y="866865"/>
            <a:ext cx="2587765" cy="1037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532218-D623-4AD5-9E55-02383730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76" y="2616530"/>
            <a:ext cx="3204755" cy="395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104984-E625-40FD-8EDF-5C2A3FE2C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426" y="2253876"/>
            <a:ext cx="1611635" cy="940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E595B5-F06D-42AB-879F-9F024A3F1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161" y="2361641"/>
            <a:ext cx="2036417" cy="6674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36D089-B4DF-445C-A013-C3715ADD0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476" y="5712918"/>
            <a:ext cx="3018142" cy="505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F8AEBD-6354-40C2-9767-21CC2F15B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988" y="5373058"/>
            <a:ext cx="1611635" cy="1166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2339AE-BC21-4F5D-A45A-FD4C6A511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1161" y="5402873"/>
            <a:ext cx="2442189" cy="11256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FFD685-3405-4802-BDEB-EAEFCBB8E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226" y="5322878"/>
            <a:ext cx="1917400" cy="12463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F1BE08F-8053-4E6A-A96D-F32908FD15A8}"/>
              </a:ext>
            </a:extLst>
          </p:cNvPr>
          <p:cNvSpPr txBox="1"/>
          <p:nvPr/>
        </p:nvSpPr>
        <p:spPr>
          <a:xfrm>
            <a:off x="10267806" y="372159"/>
            <a:ext cx="1510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measure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will return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|0&gt; or |1&gt; !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A7DCF4-B341-4B98-A80B-1B60F2A72A73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700238" y="1572488"/>
            <a:ext cx="322743" cy="67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8481B0-B0B0-4972-BF10-4F0CFDA22EF4}"/>
              </a:ext>
            </a:extLst>
          </p:cNvPr>
          <p:cNvSpPr txBox="1"/>
          <p:nvPr/>
        </p:nvSpPr>
        <p:spPr>
          <a:xfrm>
            <a:off x="3984832" y="87702"/>
            <a:ext cx="527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if the control qubit is superposed the result will be probabilistic!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481AA-FF78-4303-A393-7A0005AB5B3D}"/>
              </a:ext>
            </a:extLst>
          </p:cNvPr>
          <p:cNvSpPr txBox="1"/>
          <p:nvPr/>
        </p:nvSpPr>
        <p:spPr>
          <a:xfrm>
            <a:off x="620785" y="6434356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many more…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3C5BAB6-E70A-40BD-9A91-D569BED5D7B9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123886" y="734033"/>
            <a:ext cx="500062" cy="147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91BA7B24-8844-4A70-B969-62737436E1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7503" y="4251250"/>
            <a:ext cx="1893194" cy="36834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28FCD1-1BD9-4DBC-B841-5DC126085A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164" y="3905904"/>
            <a:ext cx="1326524" cy="86270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3C287E8-5143-45E3-AFDF-2CAEDDE900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4025" y="3850975"/>
            <a:ext cx="2524259" cy="97256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E495489-1C9D-405E-BF5C-6B5E695D45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44178" y="3875383"/>
            <a:ext cx="2378949" cy="77091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8AC699D-47DA-4685-BB1B-651CCF2D97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56059" y="2358480"/>
            <a:ext cx="2704563" cy="115027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F645119-23B7-478E-923D-E26AD1AC3E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334" y="5008679"/>
            <a:ext cx="2331076" cy="394194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300E09D-1CB0-4723-8180-8EA1325DC6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3286" y="4863952"/>
            <a:ext cx="2163651" cy="19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2074</TotalTime>
  <Words>1178</Words>
  <Application>Microsoft Office PowerPoint</Application>
  <PresentationFormat>Widescreen</PresentationFormat>
  <Paragraphs>98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Wisp</vt:lpstr>
      <vt:lpstr>Integrating the Schroedinger-Poisson equations on Quantum Computing devices</vt:lpstr>
      <vt:lpstr>What is Quantum Computing?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Programming Quantum Computers</vt:lpstr>
      <vt:lpstr>Gates</vt:lpstr>
      <vt:lpstr>Presentazione standard di PowerPoint</vt:lpstr>
      <vt:lpstr>algoritmi</vt:lpstr>
      <vt:lpstr>Presentazione standard di PowerPoint</vt:lpstr>
      <vt:lpstr>Quantum parallelism</vt:lpstr>
      <vt:lpstr>Presentazione standard di PowerPoint</vt:lpstr>
      <vt:lpstr>Infancy of Quantum Computing</vt:lpstr>
      <vt:lpstr>Properties of quantum computations</vt:lpstr>
      <vt:lpstr>From Wikipedia: what is a real quantum computer?</vt:lpstr>
      <vt:lpstr>Presentazione standard di PowerPoint</vt:lpstr>
      <vt:lpstr>A case study for astrophysics: Schroedinger-Poisson equations</vt:lpstr>
      <vt:lpstr>Presentazione standard di PowerPoint</vt:lpstr>
      <vt:lpstr>Classical evolution of 1D gravity</vt:lpstr>
      <vt:lpstr>Presentazione standard di PowerPoint</vt:lpstr>
      <vt:lpstr>Results from Mocz &amp; Szasz</vt:lpstr>
      <vt:lpstr>A step forward</vt:lpstr>
      <vt:lpstr>Thank you.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the Schroedinger-Poisson equations on quantum computing devices</dc:title>
  <dc:creator>Giuseppe Murante</dc:creator>
  <cp:lastModifiedBy>Giuseppe Murante</cp:lastModifiedBy>
  <cp:revision>85</cp:revision>
  <dcterms:created xsi:type="dcterms:W3CDTF">2021-11-15T16:18:00Z</dcterms:created>
  <dcterms:modified xsi:type="dcterms:W3CDTF">2021-11-25T15:33:38Z</dcterms:modified>
</cp:coreProperties>
</file>